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</p:sldIdLst>
  <p:sldSz cx="6858000" cy="9144000" type="letter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488" autoAdjust="0"/>
    <p:restoredTop sz="94660"/>
  </p:normalViewPr>
  <p:slideViewPr>
    <p:cSldViewPr>
      <p:cViewPr>
        <p:scale>
          <a:sx n="60" d="100"/>
          <a:sy n="60" d="100"/>
        </p:scale>
        <p:origin x="-906" y="-72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385374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584596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80993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222841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899558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784574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01466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22042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45804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995023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319730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08F6D3-12B6-4913-9E51-7763B7529C9D}" type="datetimeFigureOut">
              <a:rPr lang="es-ES" smtClean="0"/>
              <a:t>09/12/2014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AC4D99-4AB7-411F-BD2A-3C2B8336F23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228085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Rectángulo redondeado"/>
          <p:cNvSpPr/>
          <p:nvPr/>
        </p:nvSpPr>
        <p:spPr>
          <a:xfrm>
            <a:off x="980728" y="683568"/>
            <a:ext cx="2592288" cy="288032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ysClr val="windowText" lastClr="000000"/>
                </a:solidFill>
              </a:rPr>
              <a:t>Detección de no conformidades</a:t>
            </a:r>
            <a:endParaRPr lang="es-ES" sz="1100" b="1" dirty="0">
              <a:solidFill>
                <a:sysClr val="windowText" lastClr="000000"/>
              </a:solidFill>
            </a:endParaRPr>
          </a:p>
        </p:txBody>
      </p:sp>
      <p:sp>
        <p:nvSpPr>
          <p:cNvPr id="3" name="2 Rectángulo"/>
          <p:cNvSpPr/>
          <p:nvPr/>
        </p:nvSpPr>
        <p:spPr>
          <a:xfrm>
            <a:off x="980728" y="1115616"/>
            <a:ext cx="2592288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ysClr val="windowText" lastClr="000000"/>
                </a:solidFill>
              </a:rPr>
              <a:t>Determinar acciones correctivas y/o preventivas</a:t>
            </a:r>
            <a:endParaRPr lang="es-ES" sz="1100" b="1" dirty="0">
              <a:solidFill>
                <a:sysClr val="windowText" lastClr="000000"/>
              </a:solidFill>
            </a:endParaRPr>
          </a:p>
        </p:txBody>
      </p:sp>
      <p:sp>
        <p:nvSpPr>
          <p:cNvPr id="4" name="3 Rectángulo"/>
          <p:cNvSpPr/>
          <p:nvPr/>
        </p:nvSpPr>
        <p:spPr>
          <a:xfrm>
            <a:off x="980728" y="1691680"/>
            <a:ext cx="2592288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ysClr val="windowText" lastClr="000000"/>
                </a:solidFill>
              </a:rPr>
              <a:t>Establecer responsables y recursos</a:t>
            </a:r>
            <a:endParaRPr lang="es-ES" sz="1100" b="1" dirty="0">
              <a:solidFill>
                <a:sysClr val="windowText" lastClr="000000"/>
              </a:solidFill>
            </a:endParaRPr>
          </a:p>
        </p:txBody>
      </p:sp>
      <p:sp>
        <p:nvSpPr>
          <p:cNvPr id="5" name="4 Rectángulo"/>
          <p:cNvSpPr/>
          <p:nvPr/>
        </p:nvSpPr>
        <p:spPr>
          <a:xfrm>
            <a:off x="980728" y="2267744"/>
            <a:ext cx="2592288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ysClr val="windowText" lastClr="000000"/>
                </a:solidFill>
              </a:rPr>
              <a:t>Establecer plazos para su ejecución </a:t>
            </a:r>
            <a:endParaRPr lang="es-ES" sz="1100" b="1" dirty="0">
              <a:solidFill>
                <a:sysClr val="windowText" lastClr="000000"/>
              </a:solidFill>
            </a:endParaRPr>
          </a:p>
        </p:txBody>
      </p:sp>
      <p:cxnSp>
        <p:nvCxnSpPr>
          <p:cNvPr id="8" name="7 Conector recto de flecha"/>
          <p:cNvCxnSpPr>
            <a:stCxn id="2" idx="2"/>
            <a:endCxn id="3" idx="0"/>
          </p:cNvCxnSpPr>
          <p:nvPr/>
        </p:nvCxnSpPr>
        <p:spPr>
          <a:xfrm>
            <a:off x="2276872" y="971600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9 Conector recto de flecha"/>
          <p:cNvCxnSpPr>
            <a:stCxn id="3" idx="2"/>
            <a:endCxn id="4" idx="0"/>
          </p:cNvCxnSpPr>
          <p:nvPr/>
        </p:nvCxnSpPr>
        <p:spPr>
          <a:xfrm>
            <a:off x="2276872" y="1547664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11 Conector recto de flecha"/>
          <p:cNvCxnSpPr>
            <a:stCxn id="4" idx="2"/>
            <a:endCxn id="5" idx="0"/>
          </p:cNvCxnSpPr>
          <p:nvPr/>
        </p:nvCxnSpPr>
        <p:spPr>
          <a:xfrm>
            <a:off x="2276872" y="2123728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13 Conector recto de flecha"/>
          <p:cNvCxnSpPr>
            <a:stCxn id="5" idx="2"/>
            <a:endCxn id="15" idx="0"/>
          </p:cNvCxnSpPr>
          <p:nvPr/>
        </p:nvCxnSpPr>
        <p:spPr>
          <a:xfrm>
            <a:off x="2276872" y="2699792"/>
            <a:ext cx="0" cy="15051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14 Rectángulo redondeado"/>
          <p:cNvSpPr/>
          <p:nvPr/>
        </p:nvSpPr>
        <p:spPr>
          <a:xfrm>
            <a:off x="980728" y="2850305"/>
            <a:ext cx="2592288" cy="288032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ysClr val="windowText" lastClr="000000"/>
                </a:solidFill>
              </a:rPr>
              <a:t>Comprobar cumplimiento de acciones</a:t>
            </a:r>
          </a:p>
        </p:txBody>
      </p:sp>
      <p:sp>
        <p:nvSpPr>
          <p:cNvPr id="16" name="15 CuadroTexto"/>
          <p:cNvSpPr txBox="1"/>
          <p:nvPr/>
        </p:nvSpPr>
        <p:spPr>
          <a:xfrm>
            <a:off x="4653136" y="395536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/>
              <a:t>PEC-GC-P1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782425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93096" y="395536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PM-ADT-GF-SF-P4</a:t>
            </a:r>
            <a:endParaRPr lang="es-ES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971600"/>
            <a:ext cx="3312368" cy="714167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cotizar </a:t>
            </a:r>
            <a:r>
              <a:rPr lang="es-ES" sz="1100" b="1" dirty="0">
                <a:solidFill>
                  <a:schemeClr val="tx1"/>
                </a:solidFill>
              </a:rPr>
              <a:t>los medicamentos y dispositivos médicos mediante llamada telefónica, Fax, página Web, oficio escrito, licitación, contratación directa, orden de compra etc.</a:t>
            </a:r>
          </a:p>
        </p:txBody>
      </p:sp>
      <p:sp>
        <p:nvSpPr>
          <p:cNvPr id="5" name="4 Rectángulo redondeado"/>
          <p:cNvSpPr/>
          <p:nvPr/>
        </p:nvSpPr>
        <p:spPr>
          <a:xfrm>
            <a:off x="764705" y="4644008"/>
            <a:ext cx="3312368" cy="432048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Legalizar los documentos enviados por el proveedor para elaborar la orden de pago</a:t>
            </a:r>
          </a:p>
        </p:txBody>
      </p:sp>
      <p:sp>
        <p:nvSpPr>
          <p:cNvPr id="6" name="5 Rectángulo"/>
          <p:cNvSpPr/>
          <p:nvPr/>
        </p:nvSpPr>
        <p:spPr>
          <a:xfrm>
            <a:off x="764704" y="1907704"/>
            <a:ext cx="3312368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Recepcionar las propuestas </a:t>
            </a:r>
          </a:p>
        </p:txBody>
      </p:sp>
      <p:sp>
        <p:nvSpPr>
          <p:cNvPr id="7" name="6 Rectángulo"/>
          <p:cNvSpPr/>
          <p:nvPr/>
        </p:nvSpPr>
        <p:spPr>
          <a:xfrm>
            <a:off x="769469" y="2411760"/>
            <a:ext cx="3307603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Evaluar las propuestas </a:t>
            </a:r>
          </a:p>
        </p:txBody>
      </p:sp>
      <p:sp>
        <p:nvSpPr>
          <p:cNvPr id="8" name="7 Rectángulo"/>
          <p:cNvSpPr/>
          <p:nvPr/>
        </p:nvSpPr>
        <p:spPr>
          <a:xfrm>
            <a:off x="764705" y="2915816"/>
            <a:ext cx="3312367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Adjudicar la compra, contrato etc., al mejor proponente</a:t>
            </a:r>
          </a:p>
        </p:txBody>
      </p:sp>
      <p:cxnSp>
        <p:nvCxnSpPr>
          <p:cNvPr id="9" name="8 Conector recto de flecha"/>
          <p:cNvCxnSpPr>
            <a:stCxn id="3" idx="2"/>
            <a:endCxn id="6" idx="0"/>
          </p:cNvCxnSpPr>
          <p:nvPr/>
        </p:nvCxnSpPr>
        <p:spPr>
          <a:xfrm>
            <a:off x="2420888" y="1685767"/>
            <a:ext cx="0" cy="22193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9 Conector recto de flecha"/>
          <p:cNvCxnSpPr>
            <a:stCxn id="6" idx="2"/>
            <a:endCxn id="7" idx="0"/>
          </p:cNvCxnSpPr>
          <p:nvPr/>
        </p:nvCxnSpPr>
        <p:spPr>
          <a:xfrm>
            <a:off x="2420888" y="2195736"/>
            <a:ext cx="2383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 de flecha"/>
          <p:cNvCxnSpPr>
            <a:stCxn id="7" idx="2"/>
            <a:endCxn id="8" idx="0"/>
          </p:cNvCxnSpPr>
          <p:nvPr/>
        </p:nvCxnSpPr>
        <p:spPr>
          <a:xfrm flipH="1">
            <a:off x="2420889" y="2699792"/>
            <a:ext cx="2382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11 Conector recto de flecha"/>
          <p:cNvCxnSpPr>
            <a:stCxn id="8" idx="2"/>
            <a:endCxn id="13" idx="0"/>
          </p:cNvCxnSpPr>
          <p:nvPr/>
        </p:nvCxnSpPr>
        <p:spPr>
          <a:xfrm flipH="1">
            <a:off x="2420888" y="3203848"/>
            <a:ext cx="1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12 Documento"/>
          <p:cNvSpPr/>
          <p:nvPr/>
        </p:nvSpPr>
        <p:spPr>
          <a:xfrm>
            <a:off x="764704" y="3347864"/>
            <a:ext cx="3312368" cy="501647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Elaborar la orden de pedido al proveedor seleccionado.</a:t>
            </a:r>
          </a:p>
        </p:txBody>
      </p:sp>
      <p:sp>
        <p:nvSpPr>
          <p:cNvPr id="14" name="13 Rectángulo"/>
          <p:cNvSpPr/>
          <p:nvPr/>
        </p:nvSpPr>
        <p:spPr>
          <a:xfrm>
            <a:off x="769727" y="4067944"/>
            <a:ext cx="3312367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Recepcionar las facturas o remisiones </a:t>
            </a:r>
          </a:p>
        </p:txBody>
      </p:sp>
      <p:cxnSp>
        <p:nvCxnSpPr>
          <p:cNvPr id="15" name="14 Conector recto de flecha"/>
          <p:cNvCxnSpPr>
            <a:stCxn id="14" idx="2"/>
            <a:endCxn id="5" idx="0"/>
          </p:cNvCxnSpPr>
          <p:nvPr/>
        </p:nvCxnSpPr>
        <p:spPr>
          <a:xfrm flipH="1">
            <a:off x="2420889" y="4355976"/>
            <a:ext cx="5022" cy="28803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15 Conector recto de flecha"/>
          <p:cNvCxnSpPr>
            <a:stCxn id="13" idx="2"/>
            <a:endCxn id="14" idx="0"/>
          </p:cNvCxnSpPr>
          <p:nvPr/>
        </p:nvCxnSpPr>
        <p:spPr>
          <a:xfrm>
            <a:off x="2420888" y="3816347"/>
            <a:ext cx="5023" cy="25159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8098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93096" y="395536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PM-ADT-GF-SF-P5</a:t>
            </a:r>
            <a:endParaRPr lang="es-ES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764868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Almacén recibe y verifica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5" name="4 Rectángulo redondeado"/>
          <p:cNvSpPr/>
          <p:nvPr/>
        </p:nvSpPr>
        <p:spPr>
          <a:xfrm>
            <a:off x="764705" y="2771800"/>
            <a:ext cx="3312368" cy="72008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 que la hoja de traslado esté acorde con el pedido realizado y el pedido enviado (en físico y sistema), </a:t>
            </a:r>
            <a:r>
              <a:rPr lang="es-ES" sz="1100" b="1" dirty="0" err="1">
                <a:solidFill>
                  <a:schemeClr val="tx1"/>
                </a:solidFill>
              </a:rPr>
              <a:t>semaforiza</a:t>
            </a:r>
            <a:r>
              <a:rPr lang="es-ES" sz="1100" b="1" dirty="0">
                <a:solidFill>
                  <a:schemeClr val="tx1"/>
                </a:solidFill>
              </a:rPr>
              <a:t> los medicamentos y los ubica en su respectivo estante.</a:t>
            </a:r>
          </a:p>
        </p:txBody>
      </p:sp>
      <p:sp>
        <p:nvSpPr>
          <p:cNvPr id="6" name="5 Rectángulo"/>
          <p:cNvSpPr/>
          <p:nvPr/>
        </p:nvSpPr>
        <p:spPr>
          <a:xfrm>
            <a:off x="764704" y="1259632"/>
            <a:ext cx="3312368" cy="5040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El Regente de Farmacia y /o Auxiliar del Servicio </a:t>
            </a:r>
            <a:r>
              <a:rPr lang="es-ES" sz="1100" b="1" dirty="0" smtClean="0">
                <a:solidFill>
                  <a:schemeClr val="tx1"/>
                </a:solidFill>
              </a:rPr>
              <a:t>Farmacéutico, </a:t>
            </a:r>
            <a:r>
              <a:rPr lang="es-ES" sz="1100" b="1" dirty="0">
                <a:solidFill>
                  <a:schemeClr val="tx1"/>
                </a:solidFill>
              </a:rPr>
              <a:t>realiza la inspección organoléptica de acuerdo a plan de </a:t>
            </a:r>
            <a:r>
              <a:rPr lang="es-ES" sz="1100" b="1" dirty="0" smtClean="0">
                <a:solidFill>
                  <a:schemeClr val="tx1"/>
                </a:solidFill>
              </a:rPr>
              <a:t>muestreo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7" name="6 Rectángulo"/>
          <p:cNvSpPr/>
          <p:nvPr/>
        </p:nvSpPr>
        <p:spPr>
          <a:xfrm flipH="1">
            <a:off x="769726" y="2016920"/>
            <a:ext cx="3312368" cy="5388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El Almacén traslada al Servicio Farmacéutico los Medicamentos y Dispositivos Médicos </a:t>
            </a:r>
            <a:r>
              <a:rPr lang="es-ES" sz="1100" b="1" dirty="0" smtClean="0">
                <a:solidFill>
                  <a:schemeClr val="tx1"/>
                </a:solidFill>
              </a:rPr>
              <a:t>solicitados.    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9" name="8 Conector recto de flecha"/>
          <p:cNvCxnSpPr>
            <a:stCxn id="3" idx="2"/>
            <a:endCxn id="6" idx="0"/>
          </p:cNvCxnSpPr>
          <p:nvPr/>
        </p:nvCxnSpPr>
        <p:spPr>
          <a:xfrm>
            <a:off x="2420888" y="1109703"/>
            <a:ext cx="0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9 Conector recto de flecha"/>
          <p:cNvCxnSpPr>
            <a:stCxn id="6" idx="2"/>
            <a:endCxn id="7" idx="0"/>
          </p:cNvCxnSpPr>
          <p:nvPr/>
        </p:nvCxnSpPr>
        <p:spPr>
          <a:xfrm>
            <a:off x="2420888" y="1763688"/>
            <a:ext cx="5022" cy="25323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15 Conector recto de flecha"/>
          <p:cNvCxnSpPr>
            <a:stCxn id="7" idx="2"/>
            <a:endCxn id="5" idx="0"/>
          </p:cNvCxnSpPr>
          <p:nvPr/>
        </p:nvCxnSpPr>
        <p:spPr>
          <a:xfrm flipH="1">
            <a:off x="2420889" y="2555776"/>
            <a:ext cx="5021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8098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93096" y="395536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PM-ADT-GF-SF-P6</a:t>
            </a:r>
            <a:endParaRPr lang="es-ES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467544"/>
            <a:ext cx="3312368" cy="642159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verifican y registran diariamente, a mitad de jornada, en el formato establecido, las condiciones de almacenamiento como son la temperatura, humedad relativa y cadena de frío.</a:t>
            </a:r>
          </a:p>
        </p:txBody>
      </p:sp>
      <p:sp>
        <p:nvSpPr>
          <p:cNvPr id="5" name="4 Rectángulo redondeado"/>
          <p:cNvSpPr/>
          <p:nvPr/>
        </p:nvSpPr>
        <p:spPr>
          <a:xfrm>
            <a:off x="764705" y="1979712"/>
            <a:ext cx="3312368" cy="72008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asegurarse de los medicamentos que requieren cadena de frío y los ingresa a la nevera que es de USO EXCLUSIVO de esta clase de medicamentos.</a:t>
            </a:r>
          </a:p>
        </p:txBody>
      </p:sp>
      <p:sp>
        <p:nvSpPr>
          <p:cNvPr id="6" name="5 Rectángulo"/>
          <p:cNvSpPr/>
          <p:nvPr/>
        </p:nvSpPr>
        <p:spPr>
          <a:xfrm>
            <a:off x="764704" y="1259632"/>
            <a:ext cx="3312368" cy="576064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ingresa a la estantería </a:t>
            </a:r>
            <a:r>
              <a:rPr lang="es-ES" sz="1100" b="1" dirty="0" smtClean="0">
                <a:solidFill>
                  <a:schemeClr val="tx1"/>
                </a:solidFill>
              </a:rPr>
              <a:t>los </a:t>
            </a:r>
            <a:r>
              <a:rPr lang="es-ES" sz="1100" b="1" dirty="0">
                <a:solidFill>
                  <a:schemeClr val="tx1"/>
                </a:solidFill>
              </a:rPr>
              <a:t>medicamentos de acuerdo a la Clasificación Internacional aceptada </a:t>
            </a:r>
            <a:r>
              <a:rPr lang="es-ES" sz="1100" b="1" dirty="0" smtClean="0">
                <a:solidFill>
                  <a:schemeClr val="tx1"/>
                </a:solidFill>
              </a:rPr>
              <a:t>y </a:t>
            </a:r>
            <a:r>
              <a:rPr lang="es-ES" sz="1100" b="1" dirty="0">
                <a:solidFill>
                  <a:schemeClr val="tx1"/>
                </a:solidFill>
              </a:rPr>
              <a:t>de acuerdo a la clasificación </a:t>
            </a:r>
            <a:r>
              <a:rPr lang="es-ES" sz="1100" b="1" dirty="0" smtClean="0">
                <a:solidFill>
                  <a:schemeClr val="tx1"/>
                </a:solidFill>
              </a:rPr>
              <a:t>FEFO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8" name="7 Conector recto de flecha"/>
          <p:cNvCxnSpPr>
            <a:stCxn id="3" idx="2"/>
            <a:endCxn id="6" idx="0"/>
          </p:cNvCxnSpPr>
          <p:nvPr/>
        </p:nvCxnSpPr>
        <p:spPr>
          <a:xfrm>
            <a:off x="2420888" y="1109703"/>
            <a:ext cx="0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9 Conector recto de flecha"/>
          <p:cNvCxnSpPr>
            <a:stCxn id="6" idx="2"/>
            <a:endCxn id="5" idx="0"/>
          </p:cNvCxnSpPr>
          <p:nvPr/>
        </p:nvCxnSpPr>
        <p:spPr>
          <a:xfrm>
            <a:off x="2420888" y="1835696"/>
            <a:ext cx="1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14190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93096" y="395536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PM-ADT-GF-SF-P7</a:t>
            </a:r>
            <a:endParaRPr lang="es-ES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764868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s-ES" sz="1100" b="1" dirty="0">
                <a:solidFill>
                  <a:schemeClr val="tx1"/>
                </a:solidFill>
              </a:rPr>
              <a:t>formulas medicas debidamente diligenciadas de cada uno de los pacientes hospitalizados.</a:t>
            </a:r>
          </a:p>
        </p:txBody>
      </p:sp>
      <p:sp>
        <p:nvSpPr>
          <p:cNvPr id="5" name="4 Rectángulo"/>
          <p:cNvSpPr/>
          <p:nvPr/>
        </p:nvSpPr>
        <p:spPr>
          <a:xfrm>
            <a:off x="764704" y="1259632"/>
            <a:ext cx="3312368" cy="5040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verifica la existencia del medicamento y </a:t>
            </a:r>
            <a:r>
              <a:rPr lang="es-ES" sz="1100" b="1" dirty="0" smtClean="0">
                <a:solidFill>
                  <a:schemeClr val="tx1"/>
                </a:solidFill>
              </a:rPr>
              <a:t>DM, </a:t>
            </a:r>
            <a:r>
              <a:rPr lang="es-ES" sz="1100" b="1" dirty="0">
                <a:solidFill>
                  <a:schemeClr val="tx1"/>
                </a:solidFill>
              </a:rPr>
              <a:t>el estado y fecha de vencimiento de los mismos.</a:t>
            </a:r>
          </a:p>
        </p:txBody>
      </p:sp>
      <p:sp>
        <p:nvSpPr>
          <p:cNvPr id="6" name="5 Rectángulo"/>
          <p:cNvSpPr/>
          <p:nvPr/>
        </p:nvSpPr>
        <p:spPr>
          <a:xfrm flipH="1">
            <a:off x="769726" y="1907704"/>
            <a:ext cx="3312368" cy="5388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prepara el despacho teniendo en cuenta las Buenas prácticas de Distribución (BPD) de Medicamentos y DM</a:t>
            </a:r>
            <a:r>
              <a:rPr lang="es-ES" sz="1100" b="1" dirty="0" smtClean="0">
                <a:solidFill>
                  <a:schemeClr val="tx1"/>
                </a:solidFill>
              </a:rPr>
              <a:t>.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7" name="6 Conector recto de flecha"/>
          <p:cNvCxnSpPr>
            <a:stCxn id="3" idx="2"/>
            <a:endCxn id="5" idx="0"/>
          </p:cNvCxnSpPr>
          <p:nvPr/>
        </p:nvCxnSpPr>
        <p:spPr>
          <a:xfrm>
            <a:off x="2420888" y="1109703"/>
            <a:ext cx="0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7 Conector recto de flecha"/>
          <p:cNvCxnSpPr>
            <a:stCxn id="5" idx="2"/>
            <a:endCxn id="6" idx="0"/>
          </p:cNvCxnSpPr>
          <p:nvPr/>
        </p:nvCxnSpPr>
        <p:spPr>
          <a:xfrm>
            <a:off x="2420888" y="1763688"/>
            <a:ext cx="5022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8 Conector recto de flecha"/>
          <p:cNvCxnSpPr>
            <a:stCxn id="6" idx="2"/>
            <a:endCxn id="10" idx="0"/>
          </p:cNvCxnSpPr>
          <p:nvPr/>
        </p:nvCxnSpPr>
        <p:spPr>
          <a:xfrm flipH="1">
            <a:off x="2420888" y="2446560"/>
            <a:ext cx="5022" cy="1812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9 Rectángulo"/>
          <p:cNvSpPr/>
          <p:nvPr/>
        </p:nvSpPr>
        <p:spPr>
          <a:xfrm flipH="1">
            <a:off x="764704" y="2627784"/>
            <a:ext cx="3312368" cy="5388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 smtClean="0">
                <a:solidFill>
                  <a:schemeClr val="tx1"/>
                </a:solidFill>
              </a:rPr>
              <a:t>Entrega los </a:t>
            </a:r>
            <a:r>
              <a:rPr lang="es-ES" sz="1100" b="1" dirty="0">
                <a:solidFill>
                  <a:schemeClr val="tx1"/>
                </a:solidFill>
              </a:rPr>
              <a:t>medicamentos y DM formulados para cada uno de los pacientes.</a:t>
            </a:r>
          </a:p>
        </p:txBody>
      </p:sp>
      <p:sp>
        <p:nvSpPr>
          <p:cNvPr id="11" name="10 Rectángulo"/>
          <p:cNvSpPr/>
          <p:nvPr/>
        </p:nvSpPr>
        <p:spPr>
          <a:xfrm flipH="1">
            <a:off x="769726" y="3319040"/>
            <a:ext cx="3312368" cy="5388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recibidos los Medicamentos y DM, los lleva al respectivo servicio y los deposita en la caja asignada a cada paciente.</a:t>
            </a:r>
          </a:p>
        </p:txBody>
      </p:sp>
      <p:cxnSp>
        <p:nvCxnSpPr>
          <p:cNvPr id="12" name="11 Conector recto de flecha"/>
          <p:cNvCxnSpPr>
            <a:stCxn id="10" idx="2"/>
            <a:endCxn id="11" idx="0"/>
          </p:cNvCxnSpPr>
          <p:nvPr/>
        </p:nvCxnSpPr>
        <p:spPr>
          <a:xfrm>
            <a:off x="2420888" y="3166640"/>
            <a:ext cx="5022" cy="15240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14 Rectángulo"/>
          <p:cNvSpPr/>
          <p:nvPr/>
        </p:nvSpPr>
        <p:spPr>
          <a:xfrm flipH="1">
            <a:off x="774491" y="4033144"/>
            <a:ext cx="3312368" cy="5388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Los medicamentos se encuentra listos para ser aplicados a cada paciente utilizando el dispositivo medico requerido.</a:t>
            </a:r>
          </a:p>
        </p:txBody>
      </p:sp>
      <p:cxnSp>
        <p:nvCxnSpPr>
          <p:cNvPr id="16" name="15 Conector recto de flecha"/>
          <p:cNvCxnSpPr>
            <a:stCxn id="11" idx="2"/>
            <a:endCxn id="15" idx="0"/>
          </p:cNvCxnSpPr>
          <p:nvPr/>
        </p:nvCxnSpPr>
        <p:spPr>
          <a:xfrm>
            <a:off x="2425910" y="3857896"/>
            <a:ext cx="4765" cy="17524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21 Decisión"/>
          <p:cNvSpPr/>
          <p:nvPr/>
        </p:nvSpPr>
        <p:spPr>
          <a:xfrm>
            <a:off x="1484784" y="4788024"/>
            <a:ext cx="1872208" cy="1008112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900" b="1" dirty="0" smtClean="0">
                <a:solidFill>
                  <a:schemeClr val="tx1"/>
                </a:solidFill>
              </a:rPr>
              <a:t>Si la distribución es </a:t>
            </a:r>
            <a:r>
              <a:rPr lang="es-ES" sz="900" b="1" dirty="0">
                <a:solidFill>
                  <a:schemeClr val="tx1"/>
                </a:solidFill>
              </a:rPr>
              <a:t>de medicamentos de control especial</a:t>
            </a:r>
          </a:p>
        </p:txBody>
      </p:sp>
      <p:cxnSp>
        <p:nvCxnSpPr>
          <p:cNvPr id="24" name="23 Conector recto de flecha"/>
          <p:cNvCxnSpPr>
            <a:stCxn id="15" idx="2"/>
            <a:endCxn id="22" idx="0"/>
          </p:cNvCxnSpPr>
          <p:nvPr/>
        </p:nvCxnSpPr>
        <p:spPr>
          <a:xfrm flipH="1">
            <a:off x="2420888" y="4572000"/>
            <a:ext cx="9787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30 Conector recto de flecha"/>
          <p:cNvCxnSpPr>
            <a:stCxn id="22" idx="3"/>
            <a:endCxn id="40" idx="3"/>
          </p:cNvCxnSpPr>
          <p:nvPr/>
        </p:nvCxnSpPr>
        <p:spPr>
          <a:xfrm>
            <a:off x="3356992" y="5292080"/>
            <a:ext cx="432046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35 Conector angular"/>
          <p:cNvCxnSpPr>
            <a:stCxn id="40" idx="0"/>
            <a:endCxn id="5" idx="3"/>
          </p:cNvCxnSpPr>
          <p:nvPr/>
        </p:nvCxnSpPr>
        <p:spPr>
          <a:xfrm rot="16200000" flipV="1">
            <a:off x="2897639" y="2691093"/>
            <a:ext cx="3438984" cy="1080118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38 CuadroTexto"/>
          <p:cNvSpPr txBox="1"/>
          <p:nvPr/>
        </p:nvSpPr>
        <p:spPr>
          <a:xfrm>
            <a:off x="3356992" y="4788024"/>
            <a:ext cx="3600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si</a:t>
            </a:r>
            <a:endParaRPr lang="es-ES" b="1" dirty="0"/>
          </a:p>
        </p:txBody>
      </p:sp>
      <p:sp>
        <p:nvSpPr>
          <p:cNvPr id="40" name="39 Rectángulo"/>
          <p:cNvSpPr/>
          <p:nvPr/>
        </p:nvSpPr>
        <p:spPr>
          <a:xfrm flipH="1">
            <a:off x="3789038" y="4950644"/>
            <a:ext cx="2736305" cy="68287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se revisa que la fórmula esté completamente diligenciada en el recetario oficial y se realiza el registro en el </a:t>
            </a:r>
            <a:r>
              <a:rPr lang="es-ES" sz="1100" b="1" dirty="0" smtClean="0">
                <a:solidFill>
                  <a:schemeClr val="tx1"/>
                </a:solidFill>
              </a:rPr>
              <a:t>sistema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46" name="45 Conector recto de flecha"/>
          <p:cNvCxnSpPr>
            <a:stCxn id="22" idx="2"/>
            <a:endCxn id="47" idx="0"/>
          </p:cNvCxnSpPr>
          <p:nvPr/>
        </p:nvCxnSpPr>
        <p:spPr>
          <a:xfrm>
            <a:off x="2420888" y="5796136"/>
            <a:ext cx="0" cy="36004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46 Rectángulo redondeado"/>
          <p:cNvSpPr/>
          <p:nvPr/>
        </p:nvSpPr>
        <p:spPr>
          <a:xfrm>
            <a:off x="1844823" y="6156176"/>
            <a:ext cx="1152129" cy="288032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fin</a:t>
            </a:r>
            <a:endParaRPr lang="es-ES" sz="11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4190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93096" y="395536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PM-ADT-GF-SF-P8</a:t>
            </a:r>
            <a:endParaRPr lang="es-ES" dirty="0"/>
          </a:p>
        </p:txBody>
      </p:sp>
      <p:sp>
        <p:nvSpPr>
          <p:cNvPr id="45" name="44 Rectángulo redondeado"/>
          <p:cNvSpPr/>
          <p:nvPr/>
        </p:nvSpPr>
        <p:spPr>
          <a:xfrm>
            <a:off x="764704" y="764868"/>
            <a:ext cx="3528392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la formula medica firmada debidamente diligenciada.</a:t>
            </a:r>
            <a:r>
              <a:rPr lang="es-ES" sz="1100" b="1" dirty="0" smtClean="0">
                <a:solidFill>
                  <a:schemeClr val="tx1"/>
                </a:solidFill>
              </a:rPr>
              <a:t>.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46" name="45 Rectángulo"/>
          <p:cNvSpPr/>
          <p:nvPr/>
        </p:nvSpPr>
        <p:spPr>
          <a:xfrm>
            <a:off x="764704" y="1259632"/>
            <a:ext cx="3528392" cy="64807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verifica en el comprobador de derechos o base de datos el número del carne y cedula de ciudadanía, EPS correspondiente, etc..</a:t>
            </a:r>
          </a:p>
        </p:txBody>
      </p:sp>
      <p:sp>
        <p:nvSpPr>
          <p:cNvPr id="47" name="46 Rectángulo"/>
          <p:cNvSpPr/>
          <p:nvPr/>
        </p:nvSpPr>
        <p:spPr>
          <a:xfrm>
            <a:off x="4293096" y="2411760"/>
            <a:ext cx="2232248" cy="5040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entrega al paciente un vale con el pendiente del medicamento para ser reclamado antes de 48 horas.</a:t>
            </a:r>
          </a:p>
        </p:txBody>
      </p:sp>
      <p:sp>
        <p:nvSpPr>
          <p:cNvPr id="48" name="47 Rectángulo"/>
          <p:cNvSpPr/>
          <p:nvPr/>
        </p:nvSpPr>
        <p:spPr>
          <a:xfrm>
            <a:off x="764704" y="3419872"/>
            <a:ext cx="3528392" cy="79208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verifica </a:t>
            </a:r>
            <a:r>
              <a:rPr lang="es-ES" sz="1100" b="1" dirty="0" smtClean="0">
                <a:solidFill>
                  <a:schemeClr val="tx1"/>
                </a:solidFill>
              </a:rPr>
              <a:t>fecha </a:t>
            </a:r>
            <a:r>
              <a:rPr lang="es-ES" sz="1100" b="1" dirty="0">
                <a:solidFill>
                  <a:schemeClr val="tx1"/>
                </a:solidFill>
              </a:rPr>
              <a:t>de vencimiento y prepara el despacho teniendo en cuenta las Buenas prácticas de Dispensación (BPD) de Medicamentos.</a:t>
            </a:r>
          </a:p>
        </p:txBody>
      </p:sp>
      <p:sp>
        <p:nvSpPr>
          <p:cNvPr id="49" name="48 Rectángulo"/>
          <p:cNvSpPr/>
          <p:nvPr/>
        </p:nvSpPr>
        <p:spPr>
          <a:xfrm>
            <a:off x="764704" y="4427984"/>
            <a:ext cx="3528392" cy="5040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realiza el proceso de facturación de los medicamentos formulados</a:t>
            </a:r>
            <a:r>
              <a:rPr lang="es-ES" sz="1100" b="1" dirty="0" smtClean="0">
                <a:solidFill>
                  <a:schemeClr val="tx1"/>
                </a:solidFill>
              </a:rPr>
              <a:t>.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50" name="49 Decisión"/>
          <p:cNvSpPr/>
          <p:nvPr/>
        </p:nvSpPr>
        <p:spPr>
          <a:xfrm>
            <a:off x="1700808" y="2150256"/>
            <a:ext cx="1656184" cy="1053592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Existencia de medicamento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52" name="51 Conector recto de flecha"/>
          <p:cNvCxnSpPr>
            <a:stCxn id="45" idx="2"/>
            <a:endCxn id="46" idx="0"/>
          </p:cNvCxnSpPr>
          <p:nvPr/>
        </p:nvCxnSpPr>
        <p:spPr>
          <a:xfrm>
            <a:off x="2528900" y="1109703"/>
            <a:ext cx="0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53 Conector recto de flecha"/>
          <p:cNvCxnSpPr>
            <a:stCxn id="46" idx="2"/>
            <a:endCxn id="50" idx="0"/>
          </p:cNvCxnSpPr>
          <p:nvPr/>
        </p:nvCxnSpPr>
        <p:spPr>
          <a:xfrm>
            <a:off x="2528900" y="1907704"/>
            <a:ext cx="0" cy="24255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63 Conector recto de flecha"/>
          <p:cNvCxnSpPr>
            <a:stCxn id="50" idx="2"/>
            <a:endCxn id="48" idx="0"/>
          </p:cNvCxnSpPr>
          <p:nvPr/>
        </p:nvCxnSpPr>
        <p:spPr>
          <a:xfrm>
            <a:off x="2528900" y="3203848"/>
            <a:ext cx="0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66 CuadroTexto"/>
          <p:cNvSpPr txBox="1"/>
          <p:nvPr/>
        </p:nvSpPr>
        <p:spPr>
          <a:xfrm>
            <a:off x="2780928" y="3127194"/>
            <a:ext cx="4320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si</a:t>
            </a:r>
            <a:endParaRPr lang="es-ES" b="1" dirty="0"/>
          </a:p>
        </p:txBody>
      </p:sp>
      <p:cxnSp>
        <p:nvCxnSpPr>
          <p:cNvPr id="69" name="68 Conector recto de flecha"/>
          <p:cNvCxnSpPr>
            <a:stCxn id="50" idx="3"/>
            <a:endCxn id="47" idx="1"/>
          </p:cNvCxnSpPr>
          <p:nvPr/>
        </p:nvCxnSpPr>
        <p:spPr>
          <a:xfrm flipV="1">
            <a:off x="3356992" y="2663788"/>
            <a:ext cx="936104" cy="1326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77 Conector recto de flecha"/>
          <p:cNvCxnSpPr>
            <a:stCxn id="48" idx="2"/>
            <a:endCxn id="49" idx="0"/>
          </p:cNvCxnSpPr>
          <p:nvPr/>
        </p:nvCxnSpPr>
        <p:spPr>
          <a:xfrm>
            <a:off x="2528900" y="4211960"/>
            <a:ext cx="0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79 Rectángulo redondeado"/>
          <p:cNvSpPr/>
          <p:nvPr/>
        </p:nvSpPr>
        <p:spPr>
          <a:xfrm>
            <a:off x="764703" y="5148064"/>
            <a:ext cx="3528393" cy="864096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sz="1100" b="1" dirty="0">
                <a:solidFill>
                  <a:schemeClr val="tx1"/>
                </a:solidFill>
              </a:rPr>
              <a:t>El Auxiliar del SF hace entrega al paciente del (os) medicamentos formulados brindando información sobre el uso adecuado del medicamento colocando el sello de despachado o pendiente según sea el caso</a:t>
            </a:r>
            <a:r>
              <a:rPr lang="es-ES" sz="1100" b="1" dirty="0" smtClean="0">
                <a:solidFill>
                  <a:schemeClr val="tx1"/>
                </a:solidFill>
              </a:rPr>
              <a:t>..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82" name="81 Conector angular"/>
          <p:cNvCxnSpPr>
            <a:stCxn id="47" idx="2"/>
            <a:endCxn id="80" idx="3"/>
          </p:cNvCxnSpPr>
          <p:nvPr/>
        </p:nvCxnSpPr>
        <p:spPr>
          <a:xfrm rot="5400000">
            <a:off x="3519010" y="3689902"/>
            <a:ext cx="2664296" cy="1116124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83 Conector recto de flecha"/>
          <p:cNvCxnSpPr>
            <a:stCxn id="49" idx="2"/>
            <a:endCxn id="80" idx="0"/>
          </p:cNvCxnSpPr>
          <p:nvPr/>
        </p:nvCxnSpPr>
        <p:spPr>
          <a:xfrm>
            <a:off x="2528900" y="4932040"/>
            <a:ext cx="0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14190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93096" y="395536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PM-ADT-GF-SF-P9</a:t>
            </a:r>
            <a:endParaRPr lang="es-ES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764868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Realizar lavado de manos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5" name="4 Rectángulo"/>
          <p:cNvSpPr/>
          <p:nvPr/>
        </p:nvSpPr>
        <p:spPr>
          <a:xfrm>
            <a:off x="764704" y="1259632"/>
            <a:ext cx="3312368" cy="2520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Administración el medicamento correcto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6" name="5 Rectángulo"/>
          <p:cNvSpPr/>
          <p:nvPr/>
        </p:nvSpPr>
        <p:spPr>
          <a:xfrm flipH="1">
            <a:off x="769726" y="1691680"/>
            <a:ext cx="3312368" cy="2694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s-ES" sz="1100" b="1" dirty="0">
                <a:solidFill>
                  <a:schemeClr val="tx1"/>
                </a:solidFill>
              </a:rPr>
              <a:t>Administrar el medicamento al paciente correcto</a:t>
            </a:r>
          </a:p>
        </p:txBody>
      </p:sp>
      <p:cxnSp>
        <p:nvCxnSpPr>
          <p:cNvPr id="7" name="6 Conector recto de flecha"/>
          <p:cNvCxnSpPr>
            <a:stCxn id="3" idx="2"/>
            <a:endCxn id="5" idx="0"/>
          </p:cNvCxnSpPr>
          <p:nvPr/>
        </p:nvCxnSpPr>
        <p:spPr>
          <a:xfrm>
            <a:off x="2420888" y="1109703"/>
            <a:ext cx="0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7 Conector recto de flecha"/>
          <p:cNvCxnSpPr>
            <a:stCxn id="5" idx="2"/>
            <a:endCxn id="6" idx="0"/>
          </p:cNvCxnSpPr>
          <p:nvPr/>
        </p:nvCxnSpPr>
        <p:spPr>
          <a:xfrm>
            <a:off x="2420888" y="1511660"/>
            <a:ext cx="5022" cy="1800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8 Conector recto de flecha"/>
          <p:cNvCxnSpPr>
            <a:stCxn id="6" idx="2"/>
            <a:endCxn id="10" idx="0"/>
          </p:cNvCxnSpPr>
          <p:nvPr/>
        </p:nvCxnSpPr>
        <p:spPr>
          <a:xfrm flipH="1">
            <a:off x="2420888" y="1961108"/>
            <a:ext cx="5022" cy="18122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9 Rectángulo"/>
          <p:cNvSpPr/>
          <p:nvPr/>
        </p:nvSpPr>
        <p:spPr>
          <a:xfrm flipH="1">
            <a:off x="764704" y="2142331"/>
            <a:ext cx="3312368" cy="28338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Administrar la dosis correcta</a:t>
            </a:r>
          </a:p>
        </p:txBody>
      </p:sp>
      <p:sp>
        <p:nvSpPr>
          <p:cNvPr id="11" name="10 Rectángulo"/>
          <p:cNvSpPr/>
          <p:nvPr/>
        </p:nvSpPr>
        <p:spPr>
          <a:xfrm flipH="1">
            <a:off x="769726" y="2646388"/>
            <a:ext cx="3312368" cy="2694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Administrar el medicamento por la vía correcta.</a:t>
            </a:r>
          </a:p>
        </p:txBody>
      </p:sp>
      <p:cxnSp>
        <p:nvCxnSpPr>
          <p:cNvPr id="12" name="11 Conector recto de flecha"/>
          <p:cNvCxnSpPr>
            <a:stCxn id="10" idx="2"/>
            <a:endCxn id="11" idx="0"/>
          </p:cNvCxnSpPr>
          <p:nvPr/>
        </p:nvCxnSpPr>
        <p:spPr>
          <a:xfrm>
            <a:off x="2420888" y="2425712"/>
            <a:ext cx="5022" cy="22067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12 Rectángulo"/>
          <p:cNvSpPr/>
          <p:nvPr/>
        </p:nvSpPr>
        <p:spPr>
          <a:xfrm flipH="1">
            <a:off x="774491" y="3131840"/>
            <a:ext cx="3312368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Administrar el medicamento a la hora correcta. </a:t>
            </a:r>
          </a:p>
        </p:txBody>
      </p:sp>
      <p:cxnSp>
        <p:nvCxnSpPr>
          <p:cNvPr id="14" name="13 Conector recto de flecha"/>
          <p:cNvCxnSpPr>
            <a:stCxn id="11" idx="2"/>
            <a:endCxn id="13" idx="0"/>
          </p:cNvCxnSpPr>
          <p:nvPr/>
        </p:nvCxnSpPr>
        <p:spPr>
          <a:xfrm>
            <a:off x="2425910" y="2915816"/>
            <a:ext cx="4765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14 Rectángulo"/>
          <p:cNvSpPr/>
          <p:nvPr/>
        </p:nvSpPr>
        <p:spPr>
          <a:xfrm flipH="1">
            <a:off x="764704" y="3635896"/>
            <a:ext cx="3312368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Registrar todos los medicamentos administrados.</a:t>
            </a:r>
          </a:p>
        </p:txBody>
      </p:sp>
      <p:cxnSp>
        <p:nvCxnSpPr>
          <p:cNvPr id="16" name="15 Conector recto de flecha"/>
          <p:cNvCxnSpPr>
            <a:stCxn id="13" idx="2"/>
            <a:endCxn id="15" idx="0"/>
          </p:cNvCxnSpPr>
          <p:nvPr/>
        </p:nvCxnSpPr>
        <p:spPr>
          <a:xfrm flipH="1">
            <a:off x="2420888" y="3419872"/>
            <a:ext cx="9787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16 Rectángulo"/>
          <p:cNvSpPr/>
          <p:nvPr/>
        </p:nvSpPr>
        <p:spPr>
          <a:xfrm flipH="1">
            <a:off x="764704" y="4139952"/>
            <a:ext cx="3312368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Obtener una historia farmacológica completa</a:t>
            </a:r>
          </a:p>
        </p:txBody>
      </p:sp>
      <p:sp>
        <p:nvSpPr>
          <p:cNvPr id="18" name="17 Rectángulo redondeado"/>
          <p:cNvSpPr/>
          <p:nvPr/>
        </p:nvSpPr>
        <p:spPr>
          <a:xfrm>
            <a:off x="764704" y="4587205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Investigar alergias del paciente a medicamentos. </a:t>
            </a:r>
          </a:p>
        </p:txBody>
      </p:sp>
      <p:cxnSp>
        <p:nvCxnSpPr>
          <p:cNvPr id="19" name="18 Conector recto de flecha"/>
          <p:cNvCxnSpPr>
            <a:stCxn id="15" idx="2"/>
            <a:endCxn id="17" idx="0"/>
          </p:cNvCxnSpPr>
          <p:nvPr/>
        </p:nvCxnSpPr>
        <p:spPr>
          <a:xfrm>
            <a:off x="2420888" y="3923928"/>
            <a:ext cx="0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19 Conector recto de flecha"/>
          <p:cNvCxnSpPr>
            <a:stCxn id="17" idx="2"/>
            <a:endCxn id="18" idx="0"/>
          </p:cNvCxnSpPr>
          <p:nvPr/>
        </p:nvCxnSpPr>
        <p:spPr>
          <a:xfrm>
            <a:off x="2420888" y="4427984"/>
            <a:ext cx="0" cy="1592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14190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005064" y="395536"/>
            <a:ext cx="22322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PM-ADT-GF-SF-P10</a:t>
            </a:r>
            <a:endParaRPr lang="es-ES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764868"/>
            <a:ext cx="3312368" cy="566772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verifica </a:t>
            </a:r>
            <a:r>
              <a:rPr lang="es-ES" sz="1100" b="1" dirty="0">
                <a:solidFill>
                  <a:schemeClr val="tx1"/>
                </a:solidFill>
              </a:rPr>
              <a:t>el motivo por el cual le sobraron al paciente medicamentos o DM.</a:t>
            </a:r>
          </a:p>
        </p:txBody>
      </p:sp>
      <p:sp>
        <p:nvSpPr>
          <p:cNvPr id="5" name="4 Rectángulo"/>
          <p:cNvSpPr/>
          <p:nvPr/>
        </p:nvSpPr>
        <p:spPr>
          <a:xfrm>
            <a:off x="764705" y="1462020"/>
            <a:ext cx="3312368" cy="30166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realiza en el Sistema la devolución de Medicamentos y DM de cada uno de los pacientes</a:t>
            </a:r>
          </a:p>
        </p:txBody>
      </p:sp>
      <p:sp>
        <p:nvSpPr>
          <p:cNvPr id="6" name="5 Rectángulo"/>
          <p:cNvSpPr/>
          <p:nvPr/>
        </p:nvSpPr>
        <p:spPr>
          <a:xfrm>
            <a:off x="764704" y="1894068"/>
            <a:ext cx="3312368" cy="30166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entrega en Farmacia los medicamentos y DM sobrantes.</a:t>
            </a:r>
          </a:p>
        </p:txBody>
      </p:sp>
      <p:sp>
        <p:nvSpPr>
          <p:cNvPr id="7" name="6 Rectángulo"/>
          <p:cNvSpPr/>
          <p:nvPr/>
        </p:nvSpPr>
        <p:spPr>
          <a:xfrm>
            <a:off x="764704" y="2326116"/>
            <a:ext cx="3312368" cy="30166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 el nombre del medicamento, estado de los medicamentos, cantidad.</a:t>
            </a:r>
          </a:p>
        </p:txBody>
      </p:sp>
      <p:sp>
        <p:nvSpPr>
          <p:cNvPr id="8" name="7 Rectángulo"/>
          <p:cNvSpPr/>
          <p:nvPr/>
        </p:nvSpPr>
        <p:spPr>
          <a:xfrm>
            <a:off x="764704" y="2758164"/>
            <a:ext cx="3312368" cy="30166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coloca en la estantería respectiva cada uno de los medicamentos.</a:t>
            </a:r>
          </a:p>
        </p:txBody>
      </p:sp>
      <p:sp>
        <p:nvSpPr>
          <p:cNvPr id="10" name="9 Rectángulo redondeado"/>
          <p:cNvSpPr/>
          <p:nvPr/>
        </p:nvSpPr>
        <p:spPr>
          <a:xfrm>
            <a:off x="764704" y="3213140"/>
            <a:ext cx="3312369" cy="566772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elabora un documento en el Sistema de Información denominado Entrada de productos por aprovechamiento.</a:t>
            </a:r>
          </a:p>
        </p:txBody>
      </p:sp>
      <p:cxnSp>
        <p:nvCxnSpPr>
          <p:cNvPr id="11" name="10 Conector recto de flecha"/>
          <p:cNvCxnSpPr>
            <a:stCxn id="3" idx="2"/>
            <a:endCxn id="5" idx="0"/>
          </p:cNvCxnSpPr>
          <p:nvPr/>
        </p:nvCxnSpPr>
        <p:spPr>
          <a:xfrm>
            <a:off x="2420888" y="1331640"/>
            <a:ext cx="1" cy="13038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12 Conector recto de flecha"/>
          <p:cNvCxnSpPr>
            <a:stCxn id="5" idx="2"/>
            <a:endCxn id="6" idx="0"/>
          </p:cNvCxnSpPr>
          <p:nvPr/>
        </p:nvCxnSpPr>
        <p:spPr>
          <a:xfrm flipH="1">
            <a:off x="2420888" y="1763688"/>
            <a:ext cx="1" cy="13038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14 Conector recto de flecha"/>
          <p:cNvCxnSpPr>
            <a:stCxn id="6" idx="2"/>
            <a:endCxn id="7" idx="0"/>
          </p:cNvCxnSpPr>
          <p:nvPr/>
        </p:nvCxnSpPr>
        <p:spPr>
          <a:xfrm>
            <a:off x="2420888" y="2195736"/>
            <a:ext cx="0" cy="13038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16 Conector recto de flecha"/>
          <p:cNvCxnSpPr>
            <a:stCxn id="7" idx="2"/>
            <a:endCxn id="8" idx="0"/>
          </p:cNvCxnSpPr>
          <p:nvPr/>
        </p:nvCxnSpPr>
        <p:spPr>
          <a:xfrm>
            <a:off x="2420888" y="2627784"/>
            <a:ext cx="0" cy="13038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18 Conector recto de flecha"/>
          <p:cNvCxnSpPr>
            <a:stCxn id="8" idx="2"/>
            <a:endCxn id="10" idx="0"/>
          </p:cNvCxnSpPr>
          <p:nvPr/>
        </p:nvCxnSpPr>
        <p:spPr>
          <a:xfrm>
            <a:off x="2420888" y="3059832"/>
            <a:ext cx="1" cy="15330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14190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/>
              <a:t>PM-ADT-ID-P1</a:t>
            </a:r>
          </a:p>
        </p:txBody>
      </p:sp>
      <p:sp>
        <p:nvSpPr>
          <p:cNvPr id="5" name="4 Rectángulo redondeado"/>
          <p:cNvSpPr/>
          <p:nvPr/>
        </p:nvSpPr>
        <p:spPr>
          <a:xfrm>
            <a:off x="764704" y="1340932"/>
            <a:ext cx="3312368" cy="566772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Recibir orden médica</a:t>
            </a:r>
          </a:p>
        </p:txBody>
      </p:sp>
      <p:sp>
        <p:nvSpPr>
          <p:cNvPr id="6" name="5 Rectángulo"/>
          <p:cNvSpPr/>
          <p:nvPr/>
        </p:nvSpPr>
        <p:spPr>
          <a:xfrm>
            <a:off x="764705" y="2038084"/>
            <a:ext cx="3312368" cy="30166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Registrar en el diario mensual del computador cada uno de los requisitos que este exija. </a:t>
            </a:r>
          </a:p>
        </p:txBody>
      </p:sp>
      <p:sp>
        <p:nvSpPr>
          <p:cNvPr id="7" name="6 Rectángulo"/>
          <p:cNvSpPr/>
          <p:nvPr/>
        </p:nvSpPr>
        <p:spPr>
          <a:xfrm>
            <a:off x="764704" y="2470132"/>
            <a:ext cx="3312368" cy="30166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Tomar las radiografías, procesar, empacar  y entregar inmediatamente los estudios a cada servicio.</a:t>
            </a:r>
          </a:p>
        </p:txBody>
      </p:sp>
      <p:sp>
        <p:nvSpPr>
          <p:cNvPr id="8" name="7 Rectángulo"/>
          <p:cNvSpPr/>
          <p:nvPr/>
        </p:nvSpPr>
        <p:spPr>
          <a:xfrm>
            <a:off x="764704" y="2902180"/>
            <a:ext cx="3312368" cy="30166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Enviar por </a:t>
            </a:r>
            <a:r>
              <a:rPr lang="es-ES" sz="1100" b="1" dirty="0" err="1">
                <a:solidFill>
                  <a:schemeClr val="tx1"/>
                </a:solidFill>
              </a:rPr>
              <a:t>synapse</a:t>
            </a:r>
            <a:r>
              <a:rPr lang="es-ES" sz="1100" b="1" dirty="0">
                <a:solidFill>
                  <a:schemeClr val="tx1"/>
                </a:solidFill>
              </a:rPr>
              <a:t> para la lectura de los estudios realizados</a:t>
            </a:r>
          </a:p>
        </p:txBody>
      </p:sp>
      <p:sp>
        <p:nvSpPr>
          <p:cNvPr id="10" name="9 Rectángulo redondeado"/>
          <p:cNvSpPr/>
          <p:nvPr/>
        </p:nvSpPr>
        <p:spPr>
          <a:xfrm>
            <a:off x="764704" y="3347864"/>
            <a:ext cx="3312369" cy="566772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Entregar reporte al usuarios después de echa la lectura, el resultado y archivar con el numero consecutivo.</a:t>
            </a:r>
          </a:p>
        </p:txBody>
      </p:sp>
      <p:cxnSp>
        <p:nvCxnSpPr>
          <p:cNvPr id="11" name="10 Conector recto de flecha"/>
          <p:cNvCxnSpPr>
            <a:stCxn id="5" idx="2"/>
            <a:endCxn id="6" idx="0"/>
          </p:cNvCxnSpPr>
          <p:nvPr/>
        </p:nvCxnSpPr>
        <p:spPr>
          <a:xfrm>
            <a:off x="2420888" y="1907704"/>
            <a:ext cx="1" cy="13038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11 Conector recto de flecha"/>
          <p:cNvCxnSpPr>
            <a:stCxn id="6" idx="2"/>
            <a:endCxn id="7" idx="0"/>
          </p:cNvCxnSpPr>
          <p:nvPr/>
        </p:nvCxnSpPr>
        <p:spPr>
          <a:xfrm flipH="1">
            <a:off x="2420888" y="2339752"/>
            <a:ext cx="1" cy="13038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12 Conector recto de flecha"/>
          <p:cNvCxnSpPr>
            <a:stCxn id="7" idx="2"/>
            <a:endCxn id="8" idx="0"/>
          </p:cNvCxnSpPr>
          <p:nvPr/>
        </p:nvCxnSpPr>
        <p:spPr>
          <a:xfrm>
            <a:off x="2420888" y="2771800"/>
            <a:ext cx="0" cy="13038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13 Conector recto de flecha"/>
          <p:cNvCxnSpPr>
            <a:stCxn id="8" idx="2"/>
            <a:endCxn id="10" idx="0"/>
          </p:cNvCxnSpPr>
          <p:nvPr/>
        </p:nvCxnSpPr>
        <p:spPr>
          <a:xfrm>
            <a:off x="2420888" y="3203848"/>
            <a:ext cx="1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483045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PM-ADT-ID-P2</a:t>
            </a:r>
            <a:endParaRPr lang="es-ES" b="1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764868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Colocar el chaleco plomado y protector de tiroides </a:t>
            </a:r>
          </a:p>
        </p:txBody>
      </p:sp>
      <p:sp>
        <p:nvSpPr>
          <p:cNvPr id="5" name="4 Rectángulo"/>
          <p:cNvSpPr/>
          <p:nvPr/>
        </p:nvSpPr>
        <p:spPr>
          <a:xfrm>
            <a:off x="764704" y="1259632"/>
            <a:ext cx="3312368" cy="2520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Colimar el haz de rayos x del tubo </a:t>
            </a:r>
          </a:p>
        </p:txBody>
      </p:sp>
      <p:sp>
        <p:nvSpPr>
          <p:cNvPr id="6" name="5 Rectángulo"/>
          <p:cNvSpPr/>
          <p:nvPr/>
        </p:nvSpPr>
        <p:spPr>
          <a:xfrm flipH="1">
            <a:off x="769726" y="1691680"/>
            <a:ext cx="3312368" cy="2694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Colocar la barrera de protección </a:t>
            </a:r>
          </a:p>
        </p:txBody>
      </p:sp>
      <p:cxnSp>
        <p:nvCxnSpPr>
          <p:cNvPr id="7" name="6 Conector recto de flecha"/>
          <p:cNvCxnSpPr>
            <a:stCxn id="3" idx="2"/>
            <a:endCxn id="5" idx="0"/>
          </p:cNvCxnSpPr>
          <p:nvPr/>
        </p:nvCxnSpPr>
        <p:spPr>
          <a:xfrm>
            <a:off x="2420888" y="1109703"/>
            <a:ext cx="0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7 Conector recto de flecha"/>
          <p:cNvCxnSpPr>
            <a:stCxn id="5" idx="2"/>
            <a:endCxn id="6" idx="0"/>
          </p:cNvCxnSpPr>
          <p:nvPr/>
        </p:nvCxnSpPr>
        <p:spPr>
          <a:xfrm>
            <a:off x="2420888" y="1511660"/>
            <a:ext cx="5022" cy="1800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8 Conector recto de flecha"/>
          <p:cNvCxnSpPr>
            <a:stCxn id="6" idx="2"/>
            <a:endCxn id="10" idx="0"/>
          </p:cNvCxnSpPr>
          <p:nvPr/>
        </p:nvCxnSpPr>
        <p:spPr>
          <a:xfrm flipH="1">
            <a:off x="2420888" y="1961108"/>
            <a:ext cx="5022" cy="18122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9 Rectángulo"/>
          <p:cNvSpPr/>
          <p:nvPr/>
        </p:nvSpPr>
        <p:spPr>
          <a:xfrm flipH="1">
            <a:off x="764704" y="2142331"/>
            <a:ext cx="3312368" cy="28338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Cerrar puertas adyacentes </a:t>
            </a:r>
          </a:p>
        </p:txBody>
      </p:sp>
      <p:sp>
        <p:nvSpPr>
          <p:cNvPr id="11" name="10 Rectángulo"/>
          <p:cNvSpPr/>
          <p:nvPr/>
        </p:nvSpPr>
        <p:spPr>
          <a:xfrm flipH="1">
            <a:off x="769726" y="2536050"/>
            <a:ext cx="3312368" cy="48777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Utilizar la técnica radiográfica adecuada para no exponer al paciente a radiación innecesaria y además evitar la repetición de exámenes .</a:t>
            </a:r>
          </a:p>
        </p:txBody>
      </p:sp>
      <p:cxnSp>
        <p:nvCxnSpPr>
          <p:cNvPr id="12" name="11 Conector recto de flecha"/>
          <p:cNvCxnSpPr>
            <a:stCxn id="10" idx="2"/>
            <a:endCxn id="11" idx="0"/>
          </p:cNvCxnSpPr>
          <p:nvPr/>
        </p:nvCxnSpPr>
        <p:spPr>
          <a:xfrm>
            <a:off x="2420888" y="2425712"/>
            <a:ext cx="5022" cy="11033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12 Rectángulo"/>
          <p:cNvSpPr/>
          <p:nvPr/>
        </p:nvSpPr>
        <p:spPr>
          <a:xfrm flipH="1">
            <a:off x="774491" y="3131840"/>
            <a:ext cx="3312368" cy="396044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Si el paciente está acompañado colocar chaleco plomado al acompañante</a:t>
            </a:r>
          </a:p>
        </p:txBody>
      </p:sp>
      <p:cxnSp>
        <p:nvCxnSpPr>
          <p:cNvPr id="14" name="13 Conector recto de flecha"/>
          <p:cNvCxnSpPr>
            <a:stCxn id="11" idx="2"/>
            <a:endCxn id="13" idx="0"/>
          </p:cNvCxnSpPr>
          <p:nvPr/>
        </p:nvCxnSpPr>
        <p:spPr>
          <a:xfrm>
            <a:off x="2425910" y="3023828"/>
            <a:ext cx="4765" cy="10801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14 Rectángulo"/>
          <p:cNvSpPr/>
          <p:nvPr/>
        </p:nvSpPr>
        <p:spPr>
          <a:xfrm flipH="1">
            <a:off x="764704" y="3635896"/>
            <a:ext cx="3312368" cy="396044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En caso que sea una mujer embarazada se debe proteger al abdomen con chaleco plomado</a:t>
            </a:r>
          </a:p>
        </p:txBody>
      </p:sp>
      <p:cxnSp>
        <p:nvCxnSpPr>
          <p:cNvPr id="16" name="15 Conector recto de flecha"/>
          <p:cNvCxnSpPr>
            <a:stCxn id="13" idx="2"/>
            <a:endCxn id="15" idx="0"/>
          </p:cNvCxnSpPr>
          <p:nvPr/>
        </p:nvCxnSpPr>
        <p:spPr>
          <a:xfrm flipH="1">
            <a:off x="2420888" y="3527884"/>
            <a:ext cx="9787" cy="10801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16 Rectángulo"/>
          <p:cNvSpPr/>
          <p:nvPr/>
        </p:nvSpPr>
        <p:spPr>
          <a:xfrm flipH="1">
            <a:off x="764704" y="4139951"/>
            <a:ext cx="3312368" cy="47945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Hacer mantenimiento preventivo y correctivo, así como también calibración de los equipos </a:t>
            </a:r>
          </a:p>
        </p:txBody>
      </p:sp>
      <p:sp>
        <p:nvSpPr>
          <p:cNvPr id="18" name="17 Rectángulo redondeado"/>
          <p:cNvSpPr/>
          <p:nvPr/>
        </p:nvSpPr>
        <p:spPr>
          <a:xfrm>
            <a:off x="764704" y="4731221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Hacer monitoreo de dosímetros trimestral.</a:t>
            </a:r>
          </a:p>
        </p:txBody>
      </p:sp>
      <p:cxnSp>
        <p:nvCxnSpPr>
          <p:cNvPr id="19" name="18 Conector recto de flecha"/>
          <p:cNvCxnSpPr>
            <a:stCxn id="15" idx="2"/>
            <a:endCxn id="17" idx="0"/>
          </p:cNvCxnSpPr>
          <p:nvPr/>
        </p:nvCxnSpPr>
        <p:spPr>
          <a:xfrm>
            <a:off x="2420888" y="4031940"/>
            <a:ext cx="0" cy="10801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19 Conector recto de flecha"/>
          <p:cNvCxnSpPr>
            <a:stCxn id="17" idx="2"/>
            <a:endCxn id="18" idx="0"/>
          </p:cNvCxnSpPr>
          <p:nvPr/>
        </p:nvCxnSpPr>
        <p:spPr>
          <a:xfrm>
            <a:off x="2420888" y="4619406"/>
            <a:ext cx="0" cy="11181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06674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PM-ADT-ID-P3</a:t>
            </a:r>
            <a:endParaRPr lang="es-ES" b="1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3" y="611560"/>
            <a:ext cx="3322155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Recibir orden médica y verificar la necesidad de atender al paciente con el equipo portátil de rayos x</a:t>
            </a:r>
          </a:p>
        </p:txBody>
      </p:sp>
      <p:sp>
        <p:nvSpPr>
          <p:cNvPr id="5" name="4 Rectángulo"/>
          <p:cNvSpPr/>
          <p:nvPr/>
        </p:nvSpPr>
        <p:spPr>
          <a:xfrm>
            <a:off x="764704" y="1115616"/>
            <a:ext cx="3312368" cy="34203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Llevar junto con el equipo accesorios de protección radiológica </a:t>
            </a:r>
          </a:p>
        </p:txBody>
      </p:sp>
      <p:sp>
        <p:nvSpPr>
          <p:cNvPr id="6" name="5 Rectángulo"/>
          <p:cNvSpPr/>
          <p:nvPr/>
        </p:nvSpPr>
        <p:spPr>
          <a:xfrm flipH="1">
            <a:off x="769726" y="1619672"/>
            <a:ext cx="3307346" cy="36003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usar los accesorios necesarios para la no contaminación biológica</a:t>
            </a:r>
          </a:p>
        </p:txBody>
      </p:sp>
      <p:cxnSp>
        <p:nvCxnSpPr>
          <p:cNvPr id="7" name="6 Conector recto de flecha"/>
          <p:cNvCxnSpPr>
            <a:stCxn id="3" idx="2"/>
            <a:endCxn id="5" idx="0"/>
          </p:cNvCxnSpPr>
          <p:nvPr/>
        </p:nvCxnSpPr>
        <p:spPr>
          <a:xfrm flipH="1">
            <a:off x="2420888" y="956395"/>
            <a:ext cx="4893" cy="1592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7 Conector recto de flecha"/>
          <p:cNvCxnSpPr>
            <a:stCxn id="5" idx="2"/>
            <a:endCxn id="6" idx="0"/>
          </p:cNvCxnSpPr>
          <p:nvPr/>
        </p:nvCxnSpPr>
        <p:spPr>
          <a:xfrm>
            <a:off x="2420888" y="1457654"/>
            <a:ext cx="2511" cy="16201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8 Conector recto de flecha"/>
          <p:cNvCxnSpPr>
            <a:stCxn id="6" idx="2"/>
            <a:endCxn id="10" idx="0"/>
          </p:cNvCxnSpPr>
          <p:nvPr/>
        </p:nvCxnSpPr>
        <p:spPr>
          <a:xfrm>
            <a:off x="2423399" y="1979711"/>
            <a:ext cx="2382" cy="14401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9 Rectángulo"/>
          <p:cNvSpPr/>
          <p:nvPr/>
        </p:nvSpPr>
        <p:spPr>
          <a:xfrm flipH="1">
            <a:off x="764704" y="2123728"/>
            <a:ext cx="3322154" cy="27700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Verificar toma corriente para el equipo</a:t>
            </a:r>
          </a:p>
        </p:txBody>
      </p:sp>
      <p:sp>
        <p:nvSpPr>
          <p:cNvPr id="11" name="10 Rectángulo"/>
          <p:cNvSpPr/>
          <p:nvPr/>
        </p:nvSpPr>
        <p:spPr>
          <a:xfrm flipH="1">
            <a:off x="769726" y="2536050"/>
            <a:ext cx="3307346" cy="37976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Centrar el haz de rayos y el chasis utilizando para cada estudio.</a:t>
            </a:r>
          </a:p>
        </p:txBody>
      </p:sp>
      <p:cxnSp>
        <p:nvCxnSpPr>
          <p:cNvPr id="12" name="11 Conector recto de flecha"/>
          <p:cNvCxnSpPr>
            <a:stCxn id="10" idx="2"/>
            <a:endCxn id="11" idx="0"/>
          </p:cNvCxnSpPr>
          <p:nvPr/>
        </p:nvCxnSpPr>
        <p:spPr>
          <a:xfrm flipH="1">
            <a:off x="2423399" y="2400734"/>
            <a:ext cx="2382" cy="1353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12 Rectángulo"/>
          <p:cNvSpPr/>
          <p:nvPr/>
        </p:nvSpPr>
        <p:spPr>
          <a:xfrm flipH="1">
            <a:off x="774491" y="3077834"/>
            <a:ext cx="3312368" cy="55806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Informar a las personas que se encuentren cerca al procedimiento, para que tomen las medidas necesarias para su protección. </a:t>
            </a:r>
          </a:p>
        </p:txBody>
      </p:sp>
      <p:cxnSp>
        <p:nvCxnSpPr>
          <p:cNvPr id="14" name="13 Conector recto de flecha"/>
          <p:cNvCxnSpPr>
            <a:stCxn id="11" idx="2"/>
            <a:endCxn id="13" idx="0"/>
          </p:cNvCxnSpPr>
          <p:nvPr/>
        </p:nvCxnSpPr>
        <p:spPr>
          <a:xfrm>
            <a:off x="2423399" y="2915816"/>
            <a:ext cx="7276" cy="16201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14 Rectángulo"/>
          <p:cNvSpPr/>
          <p:nvPr/>
        </p:nvSpPr>
        <p:spPr>
          <a:xfrm flipH="1">
            <a:off x="764704" y="3779912"/>
            <a:ext cx="3312368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Guardar la distancia mínima para cada disparo </a:t>
            </a:r>
          </a:p>
        </p:txBody>
      </p:sp>
      <p:cxnSp>
        <p:nvCxnSpPr>
          <p:cNvPr id="16" name="15 Conector recto de flecha"/>
          <p:cNvCxnSpPr>
            <a:stCxn id="13" idx="2"/>
            <a:endCxn id="15" idx="0"/>
          </p:cNvCxnSpPr>
          <p:nvPr/>
        </p:nvCxnSpPr>
        <p:spPr>
          <a:xfrm flipH="1">
            <a:off x="2420888" y="3635896"/>
            <a:ext cx="9787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16 Rectángulo"/>
          <p:cNvSpPr/>
          <p:nvPr/>
        </p:nvSpPr>
        <p:spPr>
          <a:xfrm flipH="1">
            <a:off x="764703" y="4211960"/>
            <a:ext cx="3322155" cy="23972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Realizar el disparo </a:t>
            </a:r>
          </a:p>
        </p:txBody>
      </p:sp>
      <p:sp>
        <p:nvSpPr>
          <p:cNvPr id="18" name="17 Rectángulo redondeado"/>
          <p:cNvSpPr/>
          <p:nvPr/>
        </p:nvSpPr>
        <p:spPr>
          <a:xfrm>
            <a:off x="764703" y="5595317"/>
            <a:ext cx="3322155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Recoger el cable y guardar el equipo portátil en el sitio designado para tal fin.</a:t>
            </a:r>
          </a:p>
        </p:txBody>
      </p:sp>
      <p:cxnSp>
        <p:nvCxnSpPr>
          <p:cNvPr id="19" name="18 Conector recto de flecha"/>
          <p:cNvCxnSpPr>
            <a:stCxn id="15" idx="2"/>
            <a:endCxn id="17" idx="0"/>
          </p:cNvCxnSpPr>
          <p:nvPr/>
        </p:nvCxnSpPr>
        <p:spPr>
          <a:xfrm>
            <a:off x="2420888" y="4067944"/>
            <a:ext cx="4892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19 Conector recto de flecha"/>
          <p:cNvCxnSpPr>
            <a:endCxn id="18" idx="0"/>
          </p:cNvCxnSpPr>
          <p:nvPr/>
        </p:nvCxnSpPr>
        <p:spPr>
          <a:xfrm>
            <a:off x="2420888" y="5436096"/>
            <a:ext cx="4893" cy="1592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29 Rectángulo"/>
          <p:cNvSpPr/>
          <p:nvPr/>
        </p:nvSpPr>
        <p:spPr>
          <a:xfrm flipH="1">
            <a:off x="764703" y="5196369"/>
            <a:ext cx="3322155" cy="23972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Realizar el disparo </a:t>
            </a:r>
          </a:p>
        </p:txBody>
      </p:sp>
      <p:cxnSp>
        <p:nvCxnSpPr>
          <p:cNvPr id="34" name="33 Conector recto de flecha"/>
          <p:cNvCxnSpPr>
            <a:stCxn id="30" idx="2"/>
            <a:endCxn id="18" idx="0"/>
          </p:cNvCxnSpPr>
          <p:nvPr/>
        </p:nvCxnSpPr>
        <p:spPr>
          <a:xfrm>
            <a:off x="2425780" y="5436096"/>
            <a:ext cx="1" cy="1592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34 Documento"/>
          <p:cNvSpPr/>
          <p:nvPr/>
        </p:nvSpPr>
        <p:spPr>
          <a:xfrm>
            <a:off x="764703" y="4644008"/>
            <a:ext cx="3322155" cy="357631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Imprimir el resultado y la radiografía </a:t>
            </a:r>
          </a:p>
        </p:txBody>
      </p:sp>
      <p:cxnSp>
        <p:nvCxnSpPr>
          <p:cNvPr id="38" name="37 Conector recto de flecha"/>
          <p:cNvCxnSpPr>
            <a:stCxn id="17" idx="2"/>
            <a:endCxn id="35" idx="0"/>
          </p:cNvCxnSpPr>
          <p:nvPr/>
        </p:nvCxnSpPr>
        <p:spPr>
          <a:xfrm>
            <a:off x="2425780" y="4451687"/>
            <a:ext cx="1" cy="1923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39 Conector recto de flecha"/>
          <p:cNvCxnSpPr>
            <a:stCxn id="35" idx="2"/>
            <a:endCxn id="30" idx="0"/>
          </p:cNvCxnSpPr>
          <p:nvPr/>
        </p:nvCxnSpPr>
        <p:spPr>
          <a:xfrm flipH="1">
            <a:off x="2425780" y="4977996"/>
            <a:ext cx="1" cy="21837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06674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653136" y="395536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PEC-GC-P2</a:t>
            </a:r>
            <a:endParaRPr lang="es-ES" dirty="0"/>
          </a:p>
        </p:txBody>
      </p:sp>
      <p:sp>
        <p:nvSpPr>
          <p:cNvPr id="5" name="4 Rectángulo redondeado"/>
          <p:cNvSpPr/>
          <p:nvPr/>
        </p:nvSpPr>
        <p:spPr>
          <a:xfrm>
            <a:off x="980728" y="683568"/>
            <a:ext cx="2808312" cy="288032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ysClr val="windowText" lastClr="000000"/>
                </a:solidFill>
              </a:rPr>
              <a:t>Programar semestralmente las auditorias</a:t>
            </a:r>
            <a:endParaRPr lang="es-ES" sz="1100" b="1" dirty="0">
              <a:solidFill>
                <a:sysClr val="windowText" lastClr="000000"/>
              </a:solidFill>
            </a:endParaRPr>
          </a:p>
        </p:txBody>
      </p:sp>
      <p:sp>
        <p:nvSpPr>
          <p:cNvPr id="6" name="5 Rectángulo"/>
          <p:cNvSpPr/>
          <p:nvPr/>
        </p:nvSpPr>
        <p:spPr>
          <a:xfrm>
            <a:off x="980728" y="1115616"/>
            <a:ext cx="2808312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Seleccionar el auditor líder y equipo auditor</a:t>
            </a:r>
          </a:p>
        </p:txBody>
      </p:sp>
      <p:cxnSp>
        <p:nvCxnSpPr>
          <p:cNvPr id="9" name="8 Conector recto de flecha"/>
          <p:cNvCxnSpPr>
            <a:stCxn id="5" idx="2"/>
            <a:endCxn id="6" idx="0"/>
          </p:cNvCxnSpPr>
          <p:nvPr/>
        </p:nvCxnSpPr>
        <p:spPr>
          <a:xfrm>
            <a:off x="2384884" y="971600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9 Conector recto de flecha"/>
          <p:cNvCxnSpPr>
            <a:stCxn id="6" idx="2"/>
            <a:endCxn id="68" idx="0"/>
          </p:cNvCxnSpPr>
          <p:nvPr/>
        </p:nvCxnSpPr>
        <p:spPr>
          <a:xfrm flipH="1">
            <a:off x="2379923" y="1547664"/>
            <a:ext cx="4961" cy="1800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 de flecha"/>
          <p:cNvCxnSpPr>
            <a:stCxn id="68" idx="2"/>
            <a:endCxn id="71" idx="0"/>
          </p:cNvCxnSpPr>
          <p:nvPr/>
        </p:nvCxnSpPr>
        <p:spPr>
          <a:xfrm>
            <a:off x="2379923" y="2063921"/>
            <a:ext cx="0" cy="20382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11 Conector recto de flecha"/>
          <p:cNvCxnSpPr>
            <a:stCxn id="71" idx="2"/>
            <a:endCxn id="21" idx="0"/>
          </p:cNvCxnSpPr>
          <p:nvPr/>
        </p:nvCxnSpPr>
        <p:spPr>
          <a:xfrm>
            <a:off x="2379923" y="2646350"/>
            <a:ext cx="4961" cy="19745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12 Rectángulo redondeado"/>
          <p:cNvSpPr/>
          <p:nvPr/>
        </p:nvSpPr>
        <p:spPr>
          <a:xfrm>
            <a:off x="980728" y="7020272"/>
            <a:ext cx="2808312" cy="36004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Recopilar los registros de las Auditorías Internas de calidad</a:t>
            </a:r>
          </a:p>
        </p:txBody>
      </p:sp>
      <p:sp>
        <p:nvSpPr>
          <p:cNvPr id="21" name="20 Rectángulo"/>
          <p:cNvSpPr/>
          <p:nvPr/>
        </p:nvSpPr>
        <p:spPr>
          <a:xfrm>
            <a:off x="980728" y="2843808"/>
            <a:ext cx="2808312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Realizar reunión de </a:t>
            </a:r>
            <a:r>
              <a:rPr lang="es-ES" sz="1100" b="1" dirty="0" smtClean="0">
                <a:solidFill>
                  <a:schemeClr val="tx1"/>
                </a:solidFill>
              </a:rPr>
              <a:t>Apertura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26" name="25 Rectángulo"/>
          <p:cNvSpPr/>
          <p:nvPr/>
        </p:nvSpPr>
        <p:spPr>
          <a:xfrm>
            <a:off x="980728" y="3419872"/>
            <a:ext cx="2808312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Ejecutar la Auditoria Interna de Calidad</a:t>
            </a:r>
          </a:p>
        </p:txBody>
      </p:sp>
      <p:cxnSp>
        <p:nvCxnSpPr>
          <p:cNvPr id="28" name="27 Conector recto de flecha"/>
          <p:cNvCxnSpPr>
            <a:stCxn id="21" idx="2"/>
            <a:endCxn id="26" idx="0"/>
          </p:cNvCxnSpPr>
          <p:nvPr/>
        </p:nvCxnSpPr>
        <p:spPr>
          <a:xfrm>
            <a:off x="2384884" y="3275856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30 Conector recto de flecha"/>
          <p:cNvCxnSpPr>
            <a:stCxn id="26" idx="2"/>
          </p:cNvCxnSpPr>
          <p:nvPr/>
        </p:nvCxnSpPr>
        <p:spPr>
          <a:xfrm>
            <a:off x="2384884" y="3851920"/>
            <a:ext cx="0" cy="1634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31 Rectángulo"/>
          <p:cNvSpPr/>
          <p:nvPr/>
        </p:nvSpPr>
        <p:spPr>
          <a:xfrm>
            <a:off x="980728" y="4572000"/>
            <a:ext cx="2808312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Realizar la Reunión de cierre y elaborar el Informe de Auditoria Interna</a:t>
            </a:r>
          </a:p>
        </p:txBody>
      </p:sp>
      <p:cxnSp>
        <p:nvCxnSpPr>
          <p:cNvPr id="35" name="34 Conector recto de flecha"/>
          <p:cNvCxnSpPr>
            <a:endCxn id="32" idx="0"/>
          </p:cNvCxnSpPr>
          <p:nvPr/>
        </p:nvCxnSpPr>
        <p:spPr>
          <a:xfrm>
            <a:off x="2384884" y="4447456"/>
            <a:ext cx="0" cy="12454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36 Conector recto de flecha"/>
          <p:cNvCxnSpPr>
            <a:stCxn id="32" idx="2"/>
          </p:cNvCxnSpPr>
          <p:nvPr/>
        </p:nvCxnSpPr>
        <p:spPr>
          <a:xfrm>
            <a:off x="2384884" y="5004048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37 Rectángulo"/>
          <p:cNvSpPr/>
          <p:nvPr/>
        </p:nvSpPr>
        <p:spPr>
          <a:xfrm>
            <a:off x="980728" y="5724128"/>
            <a:ext cx="2808312" cy="54006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Entregar al Equipo Auditor y/o Coordinadora del SGC Copia del plan de acción para su seguimiento</a:t>
            </a:r>
          </a:p>
        </p:txBody>
      </p:sp>
      <p:cxnSp>
        <p:nvCxnSpPr>
          <p:cNvPr id="40" name="39 Conector recto de flecha"/>
          <p:cNvCxnSpPr>
            <a:endCxn id="38" idx="0"/>
          </p:cNvCxnSpPr>
          <p:nvPr/>
        </p:nvCxnSpPr>
        <p:spPr>
          <a:xfrm>
            <a:off x="2384884" y="5580112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40 Rectángulo"/>
          <p:cNvSpPr/>
          <p:nvPr/>
        </p:nvSpPr>
        <p:spPr>
          <a:xfrm>
            <a:off x="980728" y="6444208"/>
            <a:ext cx="2808312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Efectuar </a:t>
            </a:r>
            <a:r>
              <a:rPr lang="es-ES" sz="1100" b="1" dirty="0">
                <a:solidFill>
                  <a:schemeClr val="tx1"/>
                </a:solidFill>
              </a:rPr>
              <a:t>seguimiento a las acciones correctivas y preventivas </a:t>
            </a:r>
            <a:r>
              <a:rPr lang="es-ES" sz="1100" b="1" dirty="0" smtClean="0">
                <a:solidFill>
                  <a:schemeClr val="tx1"/>
                </a:solidFill>
              </a:rPr>
              <a:t>implementadas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62" name="61 Conector recto de flecha"/>
          <p:cNvCxnSpPr>
            <a:stCxn id="38" idx="2"/>
            <a:endCxn id="41" idx="0"/>
          </p:cNvCxnSpPr>
          <p:nvPr/>
        </p:nvCxnSpPr>
        <p:spPr>
          <a:xfrm>
            <a:off x="2384884" y="6264188"/>
            <a:ext cx="0" cy="1800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63 Conector recto de flecha"/>
          <p:cNvCxnSpPr>
            <a:stCxn id="41" idx="2"/>
            <a:endCxn id="13" idx="0"/>
          </p:cNvCxnSpPr>
          <p:nvPr/>
        </p:nvCxnSpPr>
        <p:spPr>
          <a:xfrm>
            <a:off x="2384884" y="6876256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67 Documento"/>
          <p:cNvSpPr/>
          <p:nvPr/>
        </p:nvSpPr>
        <p:spPr>
          <a:xfrm>
            <a:off x="980728" y="1727684"/>
            <a:ext cx="2798390" cy="360040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Elaborar el Plan de Auditorías Internas</a:t>
            </a:r>
          </a:p>
        </p:txBody>
      </p:sp>
      <p:sp>
        <p:nvSpPr>
          <p:cNvPr id="71" name="70 Documento"/>
          <p:cNvSpPr/>
          <p:nvPr/>
        </p:nvSpPr>
        <p:spPr>
          <a:xfrm>
            <a:off x="980728" y="2267744"/>
            <a:ext cx="2798390" cy="405408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Elaborar las herramientas de Verificación</a:t>
            </a:r>
          </a:p>
        </p:txBody>
      </p:sp>
      <p:sp>
        <p:nvSpPr>
          <p:cNvPr id="75" name="74 Documento"/>
          <p:cNvSpPr/>
          <p:nvPr/>
        </p:nvSpPr>
        <p:spPr>
          <a:xfrm>
            <a:off x="980728" y="4015408"/>
            <a:ext cx="2828131" cy="432048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Notificar las No conformidades para su análisis</a:t>
            </a:r>
          </a:p>
        </p:txBody>
      </p:sp>
      <p:sp>
        <p:nvSpPr>
          <p:cNvPr id="76" name="75 Documento"/>
          <p:cNvSpPr/>
          <p:nvPr/>
        </p:nvSpPr>
        <p:spPr>
          <a:xfrm>
            <a:off x="980727" y="5142384"/>
            <a:ext cx="2828131" cy="437728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Entregar a la Gerencia el Informe de Auditoria</a:t>
            </a:r>
          </a:p>
        </p:txBody>
      </p:sp>
    </p:spTree>
    <p:extLst>
      <p:ext uri="{BB962C8B-B14F-4D97-AF65-F5344CB8AC3E}">
        <p14:creationId xmlns:p14="http://schemas.microsoft.com/office/powerpoint/2010/main" val="3747445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PM-ADT-ID-P4</a:t>
            </a:r>
            <a:endParaRPr lang="es-ES" b="1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1124908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Recibir orden medica </a:t>
            </a:r>
          </a:p>
        </p:txBody>
      </p:sp>
      <p:sp>
        <p:nvSpPr>
          <p:cNvPr id="5" name="4 Rectángulo"/>
          <p:cNvSpPr/>
          <p:nvPr/>
        </p:nvSpPr>
        <p:spPr>
          <a:xfrm>
            <a:off x="764704" y="1619672"/>
            <a:ext cx="3312368" cy="2520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Ingresar datos del paciente en el C.R </a:t>
            </a:r>
          </a:p>
        </p:txBody>
      </p:sp>
      <p:sp>
        <p:nvSpPr>
          <p:cNvPr id="6" name="5 Rectángulo"/>
          <p:cNvSpPr/>
          <p:nvPr/>
        </p:nvSpPr>
        <p:spPr>
          <a:xfrm flipH="1">
            <a:off x="769726" y="2051720"/>
            <a:ext cx="3312368" cy="2694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Elegir en el C.R el Examen a Realizar </a:t>
            </a:r>
          </a:p>
        </p:txBody>
      </p:sp>
      <p:cxnSp>
        <p:nvCxnSpPr>
          <p:cNvPr id="7" name="6 Conector recto de flecha"/>
          <p:cNvCxnSpPr>
            <a:stCxn id="3" idx="2"/>
            <a:endCxn id="5" idx="0"/>
          </p:cNvCxnSpPr>
          <p:nvPr/>
        </p:nvCxnSpPr>
        <p:spPr>
          <a:xfrm>
            <a:off x="2420888" y="1469743"/>
            <a:ext cx="0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7 Conector recto de flecha"/>
          <p:cNvCxnSpPr>
            <a:stCxn id="5" idx="2"/>
            <a:endCxn id="6" idx="0"/>
          </p:cNvCxnSpPr>
          <p:nvPr/>
        </p:nvCxnSpPr>
        <p:spPr>
          <a:xfrm>
            <a:off x="2420888" y="1871700"/>
            <a:ext cx="5022" cy="1800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8 Conector recto de flecha"/>
          <p:cNvCxnSpPr>
            <a:stCxn id="6" idx="2"/>
            <a:endCxn id="10" idx="0"/>
          </p:cNvCxnSpPr>
          <p:nvPr/>
        </p:nvCxnSpPr>
        <p:spPr>
          <a:xfrm flipH="1">
            <a:off x="2420888" y="2321148"/>
            <a:ext cx="5022" cy="18122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9 Rectángulo"/>
          <p:cNvSpPr/>
          <p:nvPr/>
        </p:nvSpPr>
        <p:spPr>
          <a:xfrm flipH="1">
            <a:off x="764704" y="2502371"/>
            <a:ext cx="3312368" cy="28338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Elegir en el comando de rayos x</a:t>
            </a:r>
          </a:p>
        </p:txBody>
      </p:sp>
      <p:sp>
        <p:nvSpPr>
          <p:cNvPr id="11" name="10 Rectángulo"/>
          <p:cNvSpPr/>
          <p:nvPr/>
        </p:nvSpPr>
        <p:spPr>
          <a:xfrm flipH="1">
            <a:off x="769726" y="2932094"/>
            <a:ext cx="3312368" cy="48777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Hacer leer en el </a:t>
            </a:r>
            <a:r>
              <a:rPr lang="es-ES" sz="1100" b="1" dirty="0" err="1">
                <a:solidFill>
                  <a:schemeClr val="tx1"/>
                </a:solidFill>
              </a:rPr>
              <a:t>Profect</a:t>
            </a:r>
            <a:r>
              <a:rPr lang="es-ES" sz="1100" b="1" dirty="0">
                <a:solidFill>
                  <a:schemeClr val="tx1"/>
                </a:solidFill>
              </a:rPr>
              <a:t> con la pistola de lectura de código de barras el chasis correspondiente al estudio elegido </a:t>
            </a:r>
          </a:p>
        </p:txBody>
      </p:sp>
      <p:cxnSp>
        <p:nvCxnSpPr>
          <p:cNvPr id="12" name="11 Conector recto de flecha"/>
          <p:cNvCxnSpPr>
            <a:stCxn id="10" idx="2"/>
            <a:endCxn id="11" idx="0"/>
          </p:cNvCxnSpPr>
          <p:nvPr/>
        </p:nvCxnSpPr>
        <p:spPr>
          <a:xfrm>
            <a:off x="2420888" y="2785752"/>
            <a:ext cx="5022" cy="14634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12 Rectángulo"/>
          <p:cNvSpPr/>
          <p:nvPr/>
        </p:nvSpPr>
        <p:spPr>
          <a:xfrm flipH="1">
            <a:off x="774491" y="3599892"/>
            <a:ext cx="3312368" cy="54006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Observar la imagen en el C.R y hacer los correctivos correspondientes antes de imprimir o de enviar al </a:t>
            </a:r>
            <a:r>
              <a:rPr lang="es-ES" sz="1100" b="1" dirty="0" err="1">
                <a:solidFill>
                  <a:schemeClr val="tx1"/>
                </a:solidFill>
              </a:rPr>
              <a:t>synapse</a:t>
            </a:r>
            <a:r>
              <a:rPr lang="es-ES" sz="1100" b="1" dirty="0">
                <a:solidFill>
                  <a:schemeClr val="tx1"/>
                </a:solidFill>
              </a:rPr>
              <a:t> </a:t>
            </a:r>
          </a:p>
        </p:txBody>
      </p:sp>
      <p:cxnSp>
        <p:nvCxnSpPr>
          <p:cNvPr id="14" name="13 Conector recto de flecha"/>
          <p:cNvCxnSpPr>
            <a:stCxn id="11" idx="2"/>
            <a:endCxn id="13" idx="0"/>
          </p:cNvCxnSpPr>
          <p:nvPr/>
        </p:nvCxnSpPr>
        <p:spPr>
          <a:xfrm>
            <a:off x="2425910" y="3419872"/>
            <a:ext cx="4765" cy="1800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15 Conector recto de flecha"/>
          <p:cNvCxnSpPr>
            <a:stCxn id="13" idx="2"/>
            <a:endCxn id="17" idx="0"/>
          </p:cNvCxnSpPr>
          <p:nvPr/>
        </p:nvCxnSpPr>
        <p:spPr>
          <a:xfrm flipH="1">
            <a:off x="2420888" y="4139952"/>
            <a:ext cx="9787" cy="1923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16 Rectángulo"/>
          <p:cNvSpPr/>
          <p:nvPr/>
        </p:nvSpPr>
        <p:spPr>
          <a:xfrm flipH="1">
            <a:off x="764704" y="4332273"/>
            <a:ext cx="3312368" cy="23972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Ingresar datos de técnica de estudio</a:t>
            </a:r>
          </a:p>
        </p:txBody>
      </p:sp>
      <p:sp>
        <p:nvSpPr>
          <p:cNvPr id="18" name="17 Rectángulo redondeado"/>
          <p:cNvSpPr/>
          <p:nvPr/>
        </p:nvSpPr>
        <p:spPr>
          <a:xfrm>
            <a:off x="764704" y="6084168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 smtClean="0">
                <a:solidFill>
                  <a:schemeClr val="tx1"/>
                </a:solidFill>
              </a:rPr>
              <a:t>Terminación de estudio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26" name="25 Decisión"/>
          <p:cNvSpPr/>
          <p:nvPr/>
        </p:nvSpPr>
        <p:spPr>
          <a:xfrm>
            <a:off x="1588850" y="4721576"/>
            <a:ext cx="1656184" cy="1053592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Buena calidad del estudio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28" name="27 Conector recto de flecha"/>
          <p:cNvCxnSpPr>
            <a:stCxn id="17" idx="2"/>
            <a:endCxn id="26" idx="0"/>
          </p:cNvCxnSpPr>
          <p:nvPr/>
        </p:nvCxnSpPr>
        <p:spPr>
          <a:xfrm flipH="1">
            <a:off x="2416942" y="4572000"/>
            <a:ext cx="3946" cy="14957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29 Conector angular"/>
          <p:cNvCxnSpPr>
            <a:stCxn id="26" idx="3"/>
            <a:endCxn id="6" idx="1"/>
          </p:cNvCxnSpPr>
          <p:nvPr/>
        </p:nvCxnSpPr>
        <p:spPr>
          <a:xfrm flipV="1">
            <a:off x="3245034" y="2186434"/>
            <a:ext cx="837060" cy="3061938"/>
          </a:xfrm>
          <a:prstGeom prst="bentConnector3">
            <a:avLst>
              <a:gd name="adj1" fmla="val 12731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30 CuadroTexto"/>
          <p:cNvSpPr txBox="1"/>
          <p:nvPr/>
        </p:nvSpPr>
        <p:spPr>
          <a:xfrm>
            <a:off x="3573016" y="4919484"/>
            <a:ext cx="4320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no</a:t>
            </a:r>
            <a:endParaRPr lang="es-ES" b="1" dirty="0"/>
          </a:p>
        </p:txBody>
      </p:sp>
      <p:cxnSp>
        <p:nvCxnSpPr>
          <p:cNvPr id="33" name="32 Conector recto de flecha"/>
          <p:cNvCxnSpPr>
            <a:stCxn id="26" idx="2"/>
            <a:endCxn id="18" idx="0"/>
          </p:cNvCxnSpPr>
          <p:nvPr/>
        </p:nvCxnSpPr>
        <p:spPr>
          <a:xfrm>
            <a:off x="2416942" y="5775168"/>
            <a:ext cx="3946" cy="30900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06674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PM-ADT-ID-P5</a:t>
            </a:r>
            <a:endParaRPr lang="es-ES" b="1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1124908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Saludar amablemente al paciente y darle la bienvenida</a:t>
            </a:r>
          </a:p>
        </p:txBody>
      </p:sp>
      <p:sp>
        <p:nvSpPr>
          <p:cNvPr id="5" name="4 Rectángulo"/>
          <p:cNvSpPr/>
          <p:nvPr/>
        </p:nvSpPr>
        <p:spPr>
          <a:xfrm>
            <a:off x="764704" y="1619672"/>
            <a:ext cx="3312368" cy="2520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Recibir orden medica </a:t>
            </a:r>
          </a:p>
        </p:txBody>
      </p:sp>
      <p:sp>
        <p:nvSpPr>
          <p:cNvPr id="6" name="5 Rectángulo"/>
          <p:cNvSpPr/>
          <p:nvPr/>
        </p:nvSpPr>
        <p:spPr>
          <a:xfrm flipH="1">
            <a:off x="769726" y="2051720"/>
            <a:ext cx="3312368" cy="2694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Informar los derechos y deberes por la auxiliar.</a:t>
            </a:r>
          </a:p>
        </p:txBody>
      </p:sp>
      <p:cxnSp>
        <p:nvCxnSpPr>
          <p:cNvPr id="7" name="6 Conector recto de flecha"/>
          <p:cNvCxnSpPr>
            <a:stCxn id="3" idx="2"/>
            <a:endCxn id="5" idx="0"/>
          </p:cNvCxnSpPr>
          <p:nvPr/>
        </p:nvCxnSpPr>
        <p:spPr>
          <a:xfrm>
            <a:off x="2420888" y="1469743"/>
            <a:ext cx="0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7 Conector recto de flecha"/>
          <p:cNvCxnSpPr>
            <a:stCxn id="5" idx="2"/>
            <a:endCxn id="6" idx="0"/>
          </p:cNvCxnSpPr>
          <p:nvPr/>
        </p:nvCxnSpPr>
        <p:spPr>
          <a:xfrm>
            <a:off x="2420888" y="1871700"/>
            <a:ext cx="5022" cy="1800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8 Conector recto de flecha"/>
          <p:cNvCxnSpPr>
            <a:stCxn id="6" idx="2"/>
            <a:endCxn id="10" idx="0"/>
          </p:cNvCxnSpPr>
          <p:nvPr/>
        </p:nvCxnSpPr>
        <p:spPr>
          <a:xfrm flipH="1">
            <a:off x="2420888" y="2321148"/>
            <a:ext cx="5022" cy="18122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9 Rectángulo"/>
          <p:cNvSpPr/>
          <p:nvPr/>
        </p:nvSpPr>
        <p:spPr>
          <a:xfrm flipH="1">
            <a:off x="764704" y="2502371"/>
            <a:ext cx="3312368" cy="28338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Dar numero consecutivo </a:t>
            </a:r>
          </a:p>
        </p:txBody>
      </p:sp>
      <p:sp>
        <p:nvSpPr>
          <p:cNvPr id="11" name="10 Rectángulo"/>
          <p:cNvSpPr/>
          <p:nvPr/>
        </p:nvSpPr>
        <p:spPr>
          <a:xfrm flipH="1">
            <a:off x="769726" y="2932094"/>
            <a:ext cx="3312368" cy="48777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Entregar el paciente o acudiente ficha de espera con la hora indicada para la posterior toma del examen.</a:t>
            </a:r>
          </a:p>
        </p:txBody>
      </p:sp>
      <p:cxnSp>
        <p:nvCxnSpPr>
          <p:cNvPr id="12" name="11 Conector recto de flecha"/>
          <p:cNvCxnSpPr>
            <a:stCxn id="10" idx="2"/>
            <a:endCxn id="11" idx="0"/>
          </p:cNvCxnSpPr>
          <p:nvPr/>
        </p:nvCxnSpPr>
        <p:spPr>
          <a:xfrm>
            <a:off x="2420888" y="2785752"/>
            <a:ext cx="5022" cy="14634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13 Conector recto de flecha"/>
          <p:cNvCxnSpPr>
            <a:stCxn id="11" idx="2"/>
          </p:cNvCxnSpPr>
          <p:nvPr/>
        </p:nvCxnSpPr>
        <p:spPr>
          <a:xfrm>
            <a:off x="2425910" y="3419872"/>
            <a:ext cx="4765" cy="1800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14 Conector recto de flecha"/>
          <p:cNvCxnSpPr>
            <a:stCxn id="19" idx="2"/>
            <a:endCxn id="31" idx="0"/>
          </p:cNvCxnSpPr>
          <p:nvPr/>
        </p:nvCxnSpPr>
        <p:spPr>
          <a:xfrm>
            <a:off x="2420888" y="4332273"/>
            <a:ext cx="0" cy="23972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17 Rectángulo"/>
          <p:cNvSpPr/>
          <p:nvPr/>
        </p:nvSpPr>
        <p:spPr>
          <a:xfrm flipH="1">
            <a:off x="4293096" y="3588041"/>
            <a:ext cx="2160240" cy="7442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Informar al paciente o acudiente las dificultades con que se cuenta para la toma de radiografías en determinados momentos. </a:t>
            </a:r>
          </a:p>
        </p:txBody>
      </p:sp>
      <p:sp>
        <p:nvSpPr>
          <p:cNvPr id="19" name="18 Decisión"/>
          <p:cNvSpPr/>
          <p:nvPr/>
        </p:nvSpPr>
        <p:spPr>
          <a:xfrm>
            <a:off x="1664804" y="3588041"/>
            <a:ext cx="1512168" cy="744232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Se toma en la hora indicada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22" name="21 Conector recto de flecha"/>
          <p:cNvCxnSpPr>
            <a:stCxn id="19" idx="3"/>
            <a:endCxn id="18" idx="3"/>
          </p:cNvCxnSpPr>
          <p:nvPr/>
        </p:nvCxnSpPr>
        <p:spPr>
          <a:xfrm>
            <a:off x="3176972" y="3960157"/>
            <a:ext cx="1116124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22 CuadroTexto"/>
          <p:cNvSpPr txBox="1"/>
          <p:nvPr/>
        </p:nvSpPr>
        <p:spPr>
          <a:xfrm>
            <a:off x="3771038" y="3635896"/>
            <a:ext cx="450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no</a:t>
            </a:r>
            <a:endParaRPr lang="es-ES" b="1" dirty="0"/>
          </a:p>
        </p:txBody>
      </p:sp>
      <p:sp>
        <p:nvSpPr>
          <p:cNvPr id="30" name="29 CuadroTexto"/>
          <p:cNvSpPr txBox="1"/>
          <p:nvPr/>
        </p:nvSpPr>
        <p:spPr>
          <a:xfrm>
            <a:off x="2852936" y="4211960"/>
            <a:ext cx="5040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si</a:t>
            </a:r>
            <a:endParaRPr lang="es-ES" b="1" dirty="0"/>
          </a:p>
        </p:txBody>
      </p:sp>
      <p:sp>
        <p:nvSpPr>
          <p:cNvPr id="31" name="30 Rectángulo redondeado"/>
          <p:cNvSpPr/>
          <p:nvPr/>
        </p:nvSpPr>
        <p:spPr>
          <a:xfrm>
            <a:off x="764704" y="4572000"/>
            <a:ext cx="3312368" cy="34483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Indicar al paciente o acudiente la fecha y hora de entrega de resultados.</a:t>
            </a:r>
          </a:p>
        </p:txBody>
      </p:sp>
    </p:spTree>
    <p:extLst>
      <p:ext uri="{BB962C8B-B14F-4D97-AF65-F5344CB8AC3E}">
        <p14:creationId xmlns:p14="http://schemas.microsoft.com/office/powerpoint/2010/main" val="3861586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/>
              <a:t>PM-ADT-TER-P1</a:t>
            </a:r>
          </a:p>
        </p:txBody>
      </p:sp>
      <p:sp>
        <p:nvSpPr>
          <p:cNvPr id="3" name="2 Rectángulo redondeado"/>
          <p:cNvSpPr/>
          <p:nvPr/>
        </p:nvSpPr>
        <p:spPr>
          <a:xfrm>
            <a:off x="774491" y="796227"/>
            <a:ext cx="3312368" cy="336758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Ingreso Paciente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5" name="4 Rectángulo"/>
          <p:cNvSpPr/>
          <p:nvPr/>
        </p:nvSpPr>
        <p:spPr>
          <a:xfrm>
            <a:off x="764704" y="2339752"/>
            <a:ext cx="3312368" cy="52205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verificar la orden médica,  asignar la cita y de acuerdo con la patología, impartir las instrucciones que debe cumplir para atención.</a:t>
            </a:r>
          </a:p>
        </p:txBody>
      </p:sp>
      <p:sp>
        <p:nvSpPr>
          <p:cNvPr id="6" name="5 Rectángulo"/>
          <p:cNvSpPr/>
          <p:nvPr/>
        </p:nvSpPr>
        <p:spPr>
          <a:xfrm flipH="1">
            <a:off x="769726" y="3059832"/>
            <a:ext cx="3312368" cy="2694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Diligenciar el Registro diario de Pacientes </a:t>
            </a:r>
          </a:p>
        </p:txBody>
      </p:sp>
      <p:cxnSp>
        <p:nvCxnSpPr>
          <p:cNvPr id="7" name="6 Conector recto de flecha"/>
          <p:cNvCxnSpPr>
            <a:stCxn id="3" idx="2"/>
          </p:cNvCxnSpPr>
          <p:nvPr/>
        </p:nvCxnSpPr>
        <p:spPr>
          <a:xfrm>
            <a:off x="2430675" y="1132985"/>
            <a:ext cx="0" cy="24334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7 Conector recto de flecha"/>
          <p:cNvCxnSpPr>
            <a:stCxn id="5" idx="2"/>
            <a:endCxn id="6" idx="0"/>
          </p:cNvCxnSpPr>
          <p:nvPr/>
        </p:nvCxnSpPr>
        <p:spPr>
          <a:xfrm>
            <a:off x="2420888" y="2861810"/>
            <a:ext cx="5022" cy="19802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8 Conector recto de flecha"/>
          <p:cNvCxnSpPr>
            <a:stCxn id="6" idx="2"/>
            <a:endCxn id="10" idx="0"/>
          </p:cNvCxnSpPr>
          <p:nvPr/>
        </p:nvCxnSpPr>
        <p:spPr>
          <a:xfrm flipH="1">
            <a:off x="2420888" y="3329260"/>
            <a:ext cx="5022" cy="2381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9 Rectángulo"/>
          <p:cNvSpPr/>
          <p:nvPr/>
        </p:nvSpPr>
        <p:spPr>
          <a:xfrm flipH="1">
            <a:off x="764704" y="3567376"/>
            <a:ext cx="3312368" cy="3565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Valoración inicial y tratamiento </a:t>
            </a:r>
          </a:p>
        </p:txBody>
      </p:sp>
      <p:sp>
        <p:nvSpPr>
          <p:cNvPr id="11" name="10 Rectángulo"/>
          <p:cNvSpPr/>
          <p:nvPr/>
        </p:nvSpPr>
        <p:spPr>
          <a:xfrm flipH="1">
            <a:off x="769726" y="4228238"/>
            <a:ext cx="3312368" cy="48777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Ingresar al Sistema  y registrar  en la Historia clínica la atención prestada  (Procesos).</a:t>
            </a:r>
          </a:p>
        </p:txBody>
      </p:sp>
      <p:cxnSp>
        <p:nvCxnSpPr>
          <p:cNvPr id="12" name="11 Conector recto de flecha"/>
          <p:cNvCxnSpPr>
            <a:stCxn id="10" idx="2"/>
            <a:endCxn id="11" idx="0"/>
          </p:cNvCxnSpPr>
          <p:nvPr/>
        </p:nvCxnSpPr>
        <p:spPr>
          <a:xfrm>
            <a:off x="2420888" y="3923928"/>
            <a:ext cx="5022" cy="30431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13 Conector recto de flecha"/>
          <p:cNvCxnSpPr>
            <a:stCxn id="11" idx="2"/>
          </p:cNvCxnSpPr>
          <p:nvPr/>
        </p:nvCxnSpPr>
        <p:spPr>
          <a:xfrm>
            <a:off x="2425910" y="4716016"/>
            <a:ext cx="4765" cy="1800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14 Conector recto de flecha"/>
          <p:cNvCxnSpPr/>
          <p:nvPr/>
        </p:nvCxnSpPr>
        <p:spPr>
          <a:xfrm flipV="1">
            <a:off x="2420888" y="5523309"/>
            <a:ext cx="0" cy="5680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29 CuadroTexto"/>
          <p:cNvSpPr txBox="1"/>
          <p:nvPr/>
        </p:nvSpPr>
        <p:spPr>
          <a:xfrm>
            <a:off x="3356992" y="1254656"/>
            <a:ext cx="5040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dirty="0" smtClean="0"/>
              <a:t>si</a:t>
            </a:r>
            <a:endParaRPr lang="es-ES" dirty="0"/>
          </a:p>
        </p:txBody>
      </p:sp>
      <p:sp>
        <p:nvSpPr>
          <p:cNvPr id="31" name="30 Rectángulo redondeado"/>
          <p:cNvSpPr/>
          <p:nvPr/>
        </p:nvSpPr>
        <p:spPr>
          <a:xfrm>
            <a:off x="764704" y="5451301"/>
            <a:ext cx="3312368" cy="488851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Efectuar en forma oportuna, pedidos de insumos para el normal funcionamiento del servicio de Fisioterapia.</a:t>
            </a:r>
          </a:p>
        </p:txBody>
      </p:sp>
      <p:sp>
        <p:nvSpPr>
          <p:cNvPr id="26" name="25 Decisión"/>
          <p:cNvSpPr/>
          <p:nvPr/>
        </p:nvSpPr>
        <p:spPr>
          <a:xfrm>
            <a:off x="1674591" y="1376328"/>
            <a:ext cx="1512168" cy="744232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PYP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25" name="24 Conector recto de flecha"/>
          <p:cNvCxnSpPr>
            <a:stCxn id="26" idx="2"/>
            <a:endCxn id="5" idx="0"/>
          </p:cNvCxnSpPr>
          <p:nvPr/>
        </p:nvCxnSpPr>
        <p:spPr>
          <a:xfrm flipH="1">
            <a:off x="2420888" y="2120560"/>
            <a:ext cx="9787" cy="21919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28 Rectángulo"/>
          <p:cNvSpPr/>
          <p:nvPr/>
        </p:nvSpPr>
        <p:spPr>
          <a:xfrm>
            <a:off x="4509120" y="1254656"/>
            <a:ext cx="1728192" cy="109442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dirty="0">
                <a:solidFill>
                  <a:schemeClr val="tx1"/>
                </a:solidFill>
              </a:rPr>
              <a:t>Realizar actividades de Promoción y Prevención solicitadas por Médico Coordinador o Enfermera jefe 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33" name="32 CuadroTexto"/>
          <p:cNvSpPr txBox="1"/>
          <p:nvPr/>
        </p:nvSpPr>
        <p:spPr>
          <a:xfrm>
            <a:off x="2708037" y="1984855"/>
            <a:ext cx="5040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dirty="0" smtClean="0"/>
              <a:t>no</a:t>
            </a:r>
            <a:endParaRPr lang="es-ES" dirty="0"/>
          </a:p>
        </p:txBody>
      </p:sp>
      <p:cxnSp>
        <p:nvCxnSpPr>
          <p:cNvPr id="35" name="34 Conector recto de flecha"/>
          <p:cNvCxnSpPr>
            <a:stCxn id="26" idx="3"/>
          </p:cNvCxnSpPr>
          <p:nvPr/>
        </p:nvCxnSpPr>
        <p:spPr>
          <a:xfrm>
            <a:off x="3186759" y="1748444"/>
            <a:ext cx="1322361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35 Documento"/>
          <p:cNvSpPr/>
          <p:nvPr/>
        </p:nvSpPr>
        <p:spPr>
          <a:xfrm>
            <a:off x="764704" y="4919426"/>
            <a:ext cx="3312368" cy="360040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Generar el informe mensual </a:t>
            </a:r>
          </a:p>
        </p:txBody>
      </p:sp>
      <p:cxnSp>
        <p:nvCxnSpPr>
          <p:cNvPr id="38" name="37 Conector angular"/>
          <p:cNvCxnSpPr>
            <a:stCxn id="29" idx="2"/>
            <a:endCxn id="36" idx="3"/>
          </p:cNvCxnSpPr>
          <p:nvPr/>
        </p:nvCxnSpPr>
        <p:spPr>
          <a:xfrm rot="5400000">
            <a:off x="3349963" y="3076192"/>
            <a:ext cx="2750363" cy="1296144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39 Conector recto de flecha"/>
          <p:cNvCxnSpPr>
            <a:stCxn id="36" idx="2"/>
            <a:endCxn id="31" idx="0"/>
          </p:cNvCxnSpPr>
          <p:nvPr/>
        </p:nvCxnSpPr>
        <p:spPr>
          <a:xfrm>
            <a:off x="2420888" y="5255663"/>
            <a:ext cx="0" cy="19563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881616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/>
              <a:t>PM-CE-ODO-P1</a:t>
            </a:r>
          </a:p>
        </p:txBody>
      </p:sp>
      <p:sp>
        <p:nvSpPr>
          <p:cNvPr id="3" name="2 Rectángulo redondeado"/>
          <p:cNvSpPr/>
          <p:nvPr/>
        </p:nvSpPr>
        <p:spPr>
          <a:xfrm>
            <a:off x="476672" y="796227"/>
            <a:ext cx="3610187" cy="18466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Llame al paciente según la agenda con su nombre </a:t>
            </a:r>
          </a:p>
        </p:txBody>
      </p:sp>
      <p:sp>
        <p:nvSpPr>
          <p:cNvPr id="5" name="4 Rectángulo"/>
          <p:cNvSpPr/>
          <p:nvPr/>
        </p:nvSpPr>
        <p:spPr>
          <a:xfrm>
            <a:off x="476673" y="1187624"/>
            <a:ext cx="3610186" cy="2610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manejar </a:t>
            </a:r>
            <a:r>
              <a:rPr lang="es-ES" sz="1100" b="1" dirty="0" smtClean="0">
                <a:solidFill>
                  <a:schemeClr val="tx1"/>
                </a:solidFill>
              </a:rPr>
              <a:t>todas </a:t>
            </a:r>
            <a:r>
              <a:rPr lang="es-ES" sz="1100" b="1" dirty="0">
                <a:solidFill>
                  <a:schemeClr val="tx1"/>
                </a:solidFill>
              </a:rPr>
              <a:t>la medidas de bioseguridad </a:t>
            </a:r>
            <a:r>
              <a:rPr lang="es-ES" sz="1100" b="1" dirty="0" smtClean="0">
                <a:solidFill>
                  <a:schemeClr val="tx1"/>
                </a:solidFill>
              </a:rPr>
              <a:t>necesarias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6" name="5 Rectángulo"/>
          <p:cNvSpPr/>
          <p:nvPr/>
        </p:nvSpPr>
        <p:spPr>
          <a:xfrm flipH="1">
            <a:off x="476673" y="1691680"/>
            <a:ext cx="3605421" cy="413444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De trato amable y cálido no permita familiaridades extremas</a:t>
            </a:r>
          </a:p>
        </p:txBody>
      </p:sp>
      <p:cxnSp>
        <p:nvCxnSpPr>
          <p:cNvPr id="7" name="6 Conector recto de flecha"/>
          <p:cNvCxnSpPr>
            <a:stCxn id="3" idx="2"/>
            <a:endCxn id="5" idx="0"/>
          </p:cNvCxnSpPr>
          <p:nvPr/>
        </p:nvCxnSpPr>
        <p:spPr>
          <a:xfrm>
            <a:off x="2281766" y="980892"/>
            <a:ext cx="0" cy="20673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9 Rectángulo"/>
          <p:cNvSpPr/>
          <p:nvPr/>
        </p:nvSpPr>
        <p:spPr>
          <a:xfrm flipH="1">
            <a:off x="476672" y="2343240"/>
            <a:ext cx="3600397" cy="3565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Acompañe al paciente desde la puerta y acomódela en la silla de la unidad </a:t>
            </a:r>
          </a:p>
        </p:txBody>
      </p:sp>
      <p:sp>
        <p:nvSpPr>
          <p:cNvPr id="11" name="10 Rectángulo"/>
          <p:cNvSpPr/>
          <p:nvPr/>
        </p:nvSpPr>
        <p:spPr>
          <a:xfrm flipH="1">
            <a:off x="476673" y="2843808"/>
            <a:ext cx="3600399" cy="24388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Vista al paciente con babero y dele una servilleta</a:t>
            </a:r>
          </a:p>
        </p:txBody>
      </p:sp>
      <p:sp>
        <p:nvSpPr>
          <p:cNvPr id="31" name="30 Rectángulo redondeado"/>
          <p:cNvSpPr/>
          <p:nvPr/>
        </p:nvSpPr>
        <p:spPr>
          <a:xfrm>
            <a:off x="476673" y="7020272"/>
            <a:ext cx="3600399" cy="488851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Explique al usuario de forma clara el procedimiento para asignación de citas reclamar medicamentos y cuidados generales </a:t>
            </a:r>
          </a:p>
        </p:txBody>
      </p:sp>
      <p:cxnSp>
        <p:nvCxnSpPr>
          <p:cNvPr id="19" name="18 Conector recto de flecha"/>
          <p:cNvCxnSpPr>
            <a:stCxn id="5" idx="2"/>
            <a:endCxn id="6" idx="0"/>
          </p:cNvCxnSpPr>
          <p:nvPr/>
        </p:nvCxnSpPr>
        <p:spPr>
          <a:xfrm flipH="1">
            <a:off x="2279383" y="1448653"/>
            <a:ext cx="2383" cy="24302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20 Conector recto de flecha"/>
          <p:cNvCxnSpPr>
            <a:stCxn id="6" idx="2"/>
            <a:endCxn id="10" idx="0"/>
          </p:cNvCxnSpPr>
          <p:nvPr/>
        </p:nvCxnSpPr>
        <p:spPr>
          <a:xfrm flipH="1">
            <a:off x="2276870" y="2105124"/>
            <a:ext cx="2513" cy="2381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23 Conector recto de flecha"/>
          <p:cNvCxnSpPr>
            <a:stCxn id="10" idx="2"/>
            <a:endCxn id="11" idx="0"/>
          </p:cNvCxnSpPr>
          <p:nvPr/>
        </p:nvCxnSpPr>
        <p:spPr>
          <a:xfrm>
            <a:off x="2276870" y="2699792"/>
            <a:ext cx="2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36 Rectángulo"/>
          <p:cNvSpPr/>
          <p:nvPr/>
        </p:nvSpPr>
        <p:spPr>
          <a:xfrm flipH="1">
            <a:off x="476672" y="3275856"/>
            <a:ext cx="3600397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 smtClean="0">
                <a:solidFill>
                  <a:schemeClr val="tx1"/>
                </a:solidFill>
              </a:rPr>
              <a:t>Solicitar </a:t>
            </a:r>
            <a:r>
              <a:rPr lang="es-ES" sz="1100" b="1" dirty="0">
                <a:solidFill>
                  <a:schemeClr val="tx1"/>
                </a:solidFill>
              </a:rPr>
              <a:t>el recibo de pago para </a:t>
            </a:r>
            <a:r>
              <a:rPr lang="es-ES" sz="1100" b="1" dirty="0" smtClean="0">
                <a:solidFill>
                  <a:schemeClr val="tx1"/>
                </a:solidFill>
              </a:rPr>
              <a:t>diligenciar </a:t>
            </a:r>
            <a:r>
              <a:rPr lang="es-ES" sz="1100" b="1" dirty="0">
                <a:solidFill>
                  <a:schemeClr val="tx1"/>
                </a:solidFill>
              </a:rPr>
              <a:t>la Historia clínica</a:t>
            </a:r>
          </a:p>
        </p:txBody>
      </p:sp>
      <p:cxnSp>
        <p:nvCxnSpPr>
          <p:cNvPr id="43" name="42 Conector recto de flecha"/>
          <p:cNvCxnSpPr>
            <a:stCxn id="11" idx="2"/>
            <a:endCxn id="37" idx="0"/>
          </p:cNvCxnSpPr>
          <p:nvPr/>
        </p:nvCxnSpPr>
        <p:spPr>
          <a:xfrm flipH="1">
            <a:off x="2276870" y="3087697"/>
            <a:ext cx="2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43 Rectángulo"/>
          <p:cNvSpPr/>
          <p:nvPr/>
        </p:nvSpPr>
        <p:spPr>
          <a:xfrm flipH="1">
            <a:off x="476673" y="3851920"/>
            <a:ext cx="3585296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Explique al paciente que debe hacer con la servilleta, y en donde está la escupidera </a:t>
            </a:r>
          </a:p>
        </p:txBody>
      </p:sp>
      <p:sp>
        <p:nvSpPr>
          <p:cNvPr id="45" name="44 Rectángulo"/>
          <p:cNvSpPr/>
          <p:nvPr/>
        </p:nvSpPr>
        <p:spPr>
          <a:xfrm flipH="1">
            <a:off x="476673" y="4427984"/>
            <a:ext cx="3585296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Manifieste seguridad e interés en la atención </a:t>
            </a:r>
          </a:p>
        </p:txBody>
      </p:sp>
      <p:cxnSp>
        <p:nvCxnSpPr>
          <p:cNvPr id="47" name="46 Conector recto de flecha"/>
          <p:cNvCxnSpPr>
            <a:stCxn id="37" idx="2"/>
            <a:endCxn id="44" idx="0"/>
          </p:cNvCxnSpPr>
          <p:nvPr/>
        </p:nvCxnSpPr>
        <p:spPr>
          <a:xfrm flipH="1">
            <a:off x="2269321" y="3663761"/>
            <a:ext cx="7549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48 Conector recto de flecha"/>
          <p:cNvCxnSpPr>
            <a:stCxn id="44" idx="2"/>
            <a:endCxn id="45" idx="0"/>
          </p:cNvCxnSpPr>
          <p:nvPr/>
        </p:nvCxnSpPr>
        <p:spPr>
          <a:xfrm>
            <a:off x="2269321" y="4239825"/>
            <a:ext cx="0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49 Rectángulo"/>
          <p:cNvSpPr/>
          <p:nvPr/>
        </p:nvSpPr>
        <p:spPr>
          <a:xfrm flipH="1">
            <a:off x="476672" y="5004048"/>
            <a:ext cx="3585295" cy="59131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Verifique el instrumental básico para examen en la bandeja, estéril y cerrado, guantes eyector algodonera y gasas</a:t>
            </a:r>
          </a:p>
        </p:txBody>
      </p:sp>
      <p:cxnSp>
        <p:nvCxnSpPr>
          <p:cNvPr id="52" name="51 Conector recto de flecha"/>
          <p:cNvCxnSpPr>
            <a:stCxn id="45" idx="2"/>
            <a:endCxn id="50" idx="0"/>
          </p:cNvCxnSpPr>
          <p:nvPr/>
        </p:nvCxnSpPr>
        <p:spPr>
          <a:xfrm flipH="1">
            <a:off x="2269319" y="4815889"/>
            <a:ext cx="2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68 Rectángulo"/>
          <p:cNvSpPr/>
          <p:nvPr/>
        </p:nvSpPr>
        <p:spPr>
          <a:xfrm flipH="1">
            <a:off x="476672" y="5796136"/>
            <a:ext cx="3585296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Elabore el </a:t>
            </a:r>
            <a:r>
              <a:rPr lang="es-ES" sz="1100" b="1" dirty="0" err="1">
                <a:solidFill>
                  <a:schemeClr val="tx1"/>
                </a:solidFill>
              </a:rPr>
              <a:t>odontograma</a:t>
            </a:r>
            <a:r>
              <a:rPr lang="es-ES" sz="1100" b="1" dirty="0">
                <a:solidFill>
                  <a:schemeClr val="tx1"/>
                </a:solidFill>
              </a:rPr>
              <a:t> e índice de </a:t>
            </a:r>
            <a:r>
              <a:rPr lang="es-ES" sz="1100" b="1" dirty="0" err="1">
                <a:solidFill>
                  <a:schemeClr val="tx1"/>
                </a:solidFill>
              </a:rPr>
              <a:t>oleary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71" name="70 Conector recto de flecha"/>
          <p:cNvCxnSpPr>
            <a:stCxn id="50" idx="2"/>
            <a:endCxn id="69" idx="0"/>
          </p:cNvCxnSpPr>
          <p:nvPr/>
        </p:nvCxnSpPr>
        <p:spPr>
          <a:xfrm>
            <a:off x="2269319" y="5595363"/>
            <a:ext cx="1" cy="20077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71 Rectángulo"/>
          <p:cNvSpPr/>
          <p:nvPr/>
        </p:nvSpPr>
        <p:spPr>
          <a:xfrm flipH="1">
            <a:off x="476671" y="6416343"/>
            <a:ext cx="3585296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Reitere las indicaciones de cuidado y recomendaciones necesarias  para el tratamiento</a:t>
            </a:r>
          </a:p>
        </p:txBody>
      </p:sp>
      <p:cxnSp>
        <p:nvCxnSpPr>
          <p:cNvPr id="74" name="73 Conector recto de flecha"/>
          <p:cNvCxnSpPr>
            <a:stCxn id="69" idx="2"/>
            <a:endCxn id="72" idx="0"/>
          </p:cNvCxnSpPr>
          <p:nvPr/>
        </p:nvCxnSpPr>
        <p:spPr>
          <a:xfrm flipH="1">
            <a:off x="2269319" y="6184041"/>
            <a:ext cx="1" cy="23230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75 Conector recto de flecha"/>
          <p:cNvCxnSpPr>
            <a:stCxn id="72" idx="2"/>
            <a:endCxn id="31" idx="0"/>
          </p:cNvCxnSpPr>
          <p:nvPr/>
        </p:nvCxnSpPr>
        <p:spPr>
          <a:xfrm>
            <a:off x="2269319" y="6804248"/>
            <a:ext cx="7554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705847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PM-CE-ODO-P2</a:t>
            </a:r>
            <a:endParaRPr lang="es-ES" b="1" dirty="0"/>
          </a:p>
        </p:txBody>
      </p:sp>
      <p:sp>
        <p:nvSpPr>
          <p:cNvPr id="5" name="4 Rectángulo redondeado"/>
          <p:cNvSpPr/>
          <p:nvPr/>
        </p:nvSpPr>
        <p:spPr>
          <a:xfrm>
            <a:off x="476672" y="796227"/>
            <a:ext cx="3610187" cy="184665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Llame al paciente según la agenda con su nombre </a:t>
            </a:r>
          </a:p>
        </p:txBody>
      </p:sp>
      <p:sp>
        <p:nvSpPr>
          <p:cNvPr id="6" name="5 Rectángulo"/>
          <p:cNvSpPr/>
          <p:nvPr/>
        </p:nvSpPr>
        <p:spPr>
          <a:xfrm>
            <a:off x="476673" y="1187624"/>
            <a:ext cx="3610186" cy="38254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Verificar datos y derechos del usuario y Facturar en Caja el servicio prescrito por el Odontólogo.</a:t>
            </a:r>
          </a:p>
        </p:txBody>
      </p:sp>
      <p:sp>
        <p:nvSpPr>
          <p:cNvPr id="7" name="6 Rectángulo"/>
          <p:cNvSpPr/>
          <p:nvPr/>
        </p:nvSpPr>
        <p:spPr>
          <a:xfrm flipH="1">
            <a:off x="476669" y="1734284"/>
            <a:ext cx="3605421" cy="18542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Verificar la Facturación  y asignar Cita </a:t>
            </a:r>
          </a:p>
        </p:txBody>
      </p:sp>
      <p:cxnSp>
        <p:nvCxnSpPr>
          <p:cNvPr id="8" name="7 Conector recto de flecha"/>
          <p:cNvCxnSpPr>
            <a:stCxn id="5" idx="2"/>
            <a:endCxn id="6" idx="0"/>
          </p:cNvCxnSpPr>
          <p:nvPr/>
        </p:nvCxnSpPr>
        <p:spPr>
          <a:xfrm>
            <a:off x="2281766" y="980892"/>
            <a:ext cx="0" cy="20673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8 Rectángulo"/>
          <p:cNvSpPr/>
          <p:nvPr/>
        </p:nvSpPr>
        <p:spPr>
          <a:xfrm flipH="1">
            <a:off x="476672" y="2123728"/>
            <a:ext cx="3600397" cy="3565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Realizar Historia Clínica Física y electrónica. </a:t>
            </a:r>
          </a:p>
        </p:txBody>
      </p:sp>
      <p:sp>
        <p:nvSpPr>
          <p:cNvPr id="10" name="9 Rectángulo"/>
          <p:cNvSpPr/>
          <p:nvPr/>
        </p:nvSpPr>
        <p:spPr>
          <a:xfrm flipH="1">
            <a:off x="476673" y="2671927"/>
            <a:ext cx="3600399" cy="24388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Realizar las atenciones Odontológicas Programadas</a:t>
            </a:r>
          </a:p>
        </p:txBody>
      </p:sp>
      <p:sp>
        <p:nvSpPr>
          <p:cNvPr id="11" name="10 Rectángulo redondeado"/>
          <p:cNvSpPr/>
          <p:nvPr/>
        </p:nvSpPr>
        <p:spPr>
          <a:xfrm>
            <a:off x="476673" y="7236296"/>
            <a:ext cx="3600399" cy="488851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De al pacientes las recomendaciones del procedimiento</a:t>
            </a:r>
          </a:p>
        </p:txBody>
      </p:sp>
      <p:cxnSp>
        <p:nvCxnSpPr>
          <p:cNvPr id="12" name="11 Conector recto de flecha"/>
          <p:cNvCxnSpPr>
            <a:stCxn id="6" idx="2"/>
            <a:endCxn id="7" idx="0"/>
          </p:cNvCxnSpPr>
          <p:nvPr/>
        </p:nvCxnSpPr>
        <p:spPr>
          <a:xfrm flipH="1">
            <a:off x="2279379" y="1570166"/>
            <a:ext cx="2387" cy="16411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12 Conector recto de flecha"/>
          <p:cNvCxnSpPr>
            <a:stCxn id="7" idx="2"/>
            <a:endCxn id="9" idx="0"/>
          </p:cNvCxnSpPr>
          <p:nvPr/>
        </p:nvCxnSpPr>
        <p:spPr>
          <a:xfrm flipH="1">
            <a:off x="2276870" y="1919704"/>
            <a:ext cx="2509" cy="204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13 Conector recto de flecha"/>
          <p:cNvCxnSpPr>
            <a:stCxn id="9" idx="2"/>
            <a:endCxn id="10" idx="0"/>
          </p:cNvCxnSpPr>
          <p:nvPr/>
        </p:nvCxnSpPr>
        <p:spPr>
          <a:xfrm>
            <a:off x="2276870" y="2480280"/>
            <a:ext cx="2" cy="19164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15 Conector recto de flecha"/>
          <p:cNvCxnSpPr>
            <a:stCxn id="10" idx="2"/>
            <a:endCxn id="39" idx="0"/>
          </p:cNvCxnSpPr>
          <p:nvPr/>
        </p:nvCxnSpPr>
        <p:spPr>
          <a:xfrm>
            <a:off x="2276872" y="2915816"/>
            <a:ext cx="4894" cy="26016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17 Rectángulo"/>
          <p:cNvSpPr/>
          <p:nvPr/>
        </p:nvSpPr>
        <p:spPr>
          <a:xfrm flipH="1">
            <a:off x="501563" y="4211960"/>
            <a:ext cx="3585296" cy="576064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Realizar Actividades de Promoción y Prevención de acuerdo a la Norma Técnica  para la atención preventiva  en Salud Oral. </a:t>
            </a:r>
          </a:p>
        </p:txBody>
      </p:sp>
      <p:cxnSp>
        <p:nvCxnSpPr>
          <p:cNvPr id="19" name="18 Conector recto de flecha"/>
          <p:cNvCxnSpPr>
            <a:stCxn id="39" idx="2"/>
            <a:endCxn id="18" idx="0"/>
          </p:cNvCxnSpPr>
          <p:nvPr/>
        </p:nvCxnSpPr>
        <p:spPr>
          <a:xfrm>
            <a:off x="2281766" y="3995936"/>
            <a:ext cx="12445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19 Conector recto de flecha"/>
          <p:cNvCxnSpPr>
            <a:endCxn id="18" idx="0"/>
          </p:cNvCxnSpPr>
          <p:nvPr/>
        </p:nvCxnSpPr>
        <p:spPr>
          <a:xfrm>
            <a:off x="2294211" y="4211959"/>
            <a:ext cx="0" cy="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20 Rectángulo"/>
          <p:cNvSpPr/>
          <p:nvPr/>
        </p:nvSpPr>
        <p:spPr>
          <a:xfrm flipH="1">
            <a:off x="501562" y="5004048"/>
            <a:ext cx="3560404" cy="29565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Generar el informe mensual  de los procedimientos </a:t>
            </a:r>
          </a:p>
        </p:txBody>
      </p:sp>
      <p:cxnSp>
        <p:nvCxnSpPr>
          <p:cNvPr id="22" name="21 Conector recto de flecha"/>
          <p:cNvCxnSpPr>
            <a:stCxn id="18" idx="2"/>
            <a:endCxn id="21" idx="0"/>
          </p:cNvCxnSpPr>
          <p:nvPr/>
        </p:nvCxnSpPr>
        <p:spPr>
          <a:xfrm flipH="1">
            <a:off x="2281764" y="4788024"/>
            <a:ext cx="12447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22 Rectángulo"/>
          <p:cNvSpPr/>
          <p:nvPr/>
        </p:nvSpPr>
        <p:spPr>
          <a:xfrm flipH="1">
            <a:off x="476672" y="5508104"/>
            <a:ext cx="3585296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Disponer  todo el instrumental para la realización de la amalgama </a:t>
            </a:r>
          </a:p>
        </p:txBody>
      </p:sp>
      <p:cxnSp>
        <p:nvCxnSpPr>
          <p:cNvPr id="24" name="23 Conector recto de flecha"/>
          <p:cNvCxnSpPr>
            <a:stCxn id="21" idx="2"/>
            <a:endCxn id="23" idx="0"/>
          </p:cNvCxnSpPr>
          <p:nvPr/>
        </p:nvCxnSpPr>
        <p:spPr>
          <a:xfrm flipH="1">
            <a:off x="2269320" y="5299705"/>
            <a:ext cx="12444" cy="20839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24 Rectángulo"/>
          <p:cNvSpPr/>
          <p:nvPr/>
        </p:nvSpPr>
        <p:spPr>
          <a:xfrm flipH="1">
            <a:off x="4596630" y="1919705"/>
            <a:ext cx="1784693" cy="6343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Los registro de la atención de promoción y prevención del área </a:t>
            </a:r>
            <a:r>
              <a:rPr lang="es-ES" sz="1100" b="1" dirty="0" smtClean="0">
                <a:solidFill>
                  <a:schemeClr val="tx1"/>
                </a:solidFill>
              </a:rPr>
              <a:t>rural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26" name="25 Conector recto de flecha"/>
          <p:cNvCxnSpPr>
            <a:stCxn id="23" idx="2"/>
            <a:endCxn id="80" idx="0"/>
          </p:cNvCxnSpPr>
          <p:nvPr/>
        </p:nvCxnSpPr>
        <p:spPr>
          <a:xfrm flipH="1">
            <a:off x="2269317" y="5896009"/>
            <a:ext cx="3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38 Decisión"/>
          <p:cNvSpPr/>
          <p:nvPr/>
        </p:nvSpPr>
        <p:spPr>
          <a:xfrm>
            <a:off x="1561686" y="3175983"/>
            <a:ext cx="1440160" cy="819953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Paciente zona rural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43" name="42 Conector recto de flecha"/>
          <p:cNvCxnSpPr>
            <a:stCxn id="39" idx="3"/>
            <a:endCxn id="45" idx="3"/>
          </p:cNvCxnSpPr>
          <p:nvPr/>
        </p:nvCxnSpPr>
        <p:spPr>
          <a:xfrm>
            <a:off x="3001846" y="3585960"/>
            <a:ext cx="1594785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43 CuadroTexto"/>
          <p:cNvSpPr txBox="1"/>
          <p:nvPr/>
        </p:nvSpPr>
        <p:spPr>
          <a:xfrm>
            <a:off x="3356992" y="3045899"/>
            <a:ext cx="434495" cy="3739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si</a:t>
            </a:r>
            <a:endParaRPr lang="es-ES" b="1" dirty="0"/>
          </a:p>
        </p:txBody>
      </p:sp>
      <p:sp>
        <p:nvSpPr>
          <p:cNvPr id="45" name="44 Rectángulo"/>
          <p:cNvSpPr/>
          <p:nvPr/>
        </p:nvSpPr>
        <p:spPr>
          <a:xfrm flipH="1">
            <a:off x="4596631" y="3175983"/>
            <a:ext cx="1784693" cy="81995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se atiende el usuario y en forma posterior se legaliza la Facturación.</a:t>
            </a:r>
          </a:p>
        </p:txBody>
      </p:sp>
      <p:sp>
        <p:nvSpPr>
          <p:cNvPr id="57" name="56 CuadroTexto"/>
          <p:cNvSpPr txBox="1"/>
          <p:nvPr/>
        </p:nvSpPr>
        <p:spPr>
          <a:xfrm>
            <a:off x="2677810" y="3906130"/>
            <a:ext cx="6480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no</a:t>
            </a:r>
            <a:endParaRPr lang="es-ES" b="1" dirty="0"/>
          </a:p>
        </p:txBody>
      </p:sp>
      <p:cxnSp>
        <p:nvCxnSpPr>
          <p:cNvPr id="65" name="64 Conector angular"/>
          <p:cNvCxnSpPr>
            <a:stCxn id="45" idx="2"/>
            <a:endCxn id="21" idx="1"/>
          </p:cNvCxnSpPr>
          <p:nvPr/>
        </p:nvCxnSpPr>
        <p:spPr>
          <a:xfrm rot="5400000">
            <a:off x="4197502" y="3860401"/>
            <a:ext cx="1155941" cy="1427011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67 Conector angular"/>
          <p:cNvCxnSpPr>
            <a:stCxn id="18" idx="3"/>
            <a:endCxn id="39" idx="1"/>
          </p:cNvCxnSpPr>
          <p:nvPr/>
        </p:nvCxnSpPr>
        <p:spPr>
          <a:xfrm rot="10800000" flipH="1">
            <a:off x="501562" y="3585960"/>
            <a:ext cx="1060123" cy="914032"/>
          </a:xfrm>
          <a:prstGeom prst="bentConnector3">
            <a:avLst>
              <a:gd name="adj1" fmla="val -21564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69 Conector recto de flecha"/>
          <p:cNvCxnSpPr>
            <a:stCxn id="45" idx="0"/>
            <a:endCxn id="25" idx="2"/>
          </p:cNvCxnSpPr>
          <p:nvPr/>
        </p:nvCxnSpPr>
        <p:spPr>
          <a:xfrm flipH="1" flipV="1">
            <a:off x="5488976" y="2554033"/>
            <a:ext cx="1" cy="62195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79 Rectángulo"/>
          <p:cNvSpPr/>
          <p:nvPr/>
        </p:nvSpPr>
        <p:spPr>
          <a:xfrm flipH="1">
            <a:off x="476669" y="6084168"/>
            <a:ext cx="3585297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explique al paciente el procedimiento y su recomendaciones </a:t>
            </a:r>
          </a:p>
        </p:txBody>
      </p:sp>
      <p:sp>
        <p:nvSpPr>
          <p:cNvPr id="82" name="81 Rectángulo"/>
          <p:cNvSpPr/>
          <p:nvPr/>
        </p:nvSpPr>
        <p:spPr>
          <a:xfrm flipH="1">
            <a:off x="476667" y="6660232"/>
            <a:ext cx="3585297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Hacer control de Oclusión en la cita siguiente</a:t>
            </a:r>
          </a:p>
        </p:txBody>
      </p:sp>
      <p:cxnSp>
        <p:nvCxnSpPr>
          <p:cNvPr id="84" name="83 Conector recto de flecha"/>
          <p:cNvCxnSpPr>
            <a:stCxn id="80" idx="2"/>
            <a:endCxn id="82" idx="0"/>
          </p:cNvCxnSpPr>
          <p:nvPr/>
        </p:nvCxnSpPr>
        <p:spPr>
          <a:xfrm flipH="1">
            <a:off x="2269315" y="6472073"/>
            <a:ext cx="2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85 Conector recto de flecha"/>
          <p:cNvCxnSpPr>
            <a:stCxn id="82" idx="2"/>
            <a:endCxn id="11" idx="0"/>
          </p:cNvCxnSpPr>
          <p:nvPr/>
        </p:nvCxnSpPr>
        <p:spPr>
          <a:xfrm>
            <a:off x="2269315" y="7048137"/>
            <a:ext cx="7558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83787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PM-CE-ODO-P3</a:t>
            </a:r>
            <a:endParaRPr lang="es-ES" b="1" dirty="0"/>
          </a:p>
        </p:txBody>
      </p:sp>
      <p:sp>
        <p:nvSpPr>
          <p:cNvPr id="3" name="2 Rectángulo redondeado"/>
          <p:cNvSpPr/>
          <p:nvPr/>
        </p:nvSpPr>
        <p:spPr>
          <a:xfrm>
            <a:off x="476672" y="467545"/>
            <a:ext cx="3610187" cy="513348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Recibir al paciente, y Verificar los </a:t>
            </a:r>
            <a:r>
              <a:rPr lang="es-ES" sz="1100" b="1" dirty="0" smtClean="0">
                <a:solidFill>
                  <a:schemeClr val="tx1"/>
                </a:solidFill>
              </a:rPr>
              <a:t>datos  </a:t>
            </a:r>
            <a:r>
              <a:rPr lang="es-ES" sz="1100" b="1" dirty="0">
                <a:solidFill>
                  <a:schemeClr val="tx1"/>
                </a:solidFill>
              </a:rPr>
              <a:t>y </a:t>
            </a:r>
            <a:r>
              <a:rPr lang="es-ES" sz="1100" b="1" dirty="0" err="1" smtClean="0">
                <a:solidFill>
                  <a:schemeClr val="tx1"/>
                </a:solidFill>
              </a:rPr>
              <a:t>efectue</a:t>
            </a:r>
            <a:r>
              <a:rPr lang="es-ES" sz="1100" b="1" dirty="0" smtClean="0">
                <a:solidFill>
                  <a:schemeClr val="tx1"/>
                </a:solidFill>
              </a:rPr>
              <a:t>  </a:t>
            </a:r>
            <a:r>
              <a:rPr lang="es-ES" sz="1100" b="1" dirty="0">
                <a:solidFill>
                  <a:schemeClr val="tx1"/>
                </a:solidFill>
              </a:rPr>
              <a:t>un examen previo para determinar las necesidades odontológicas. </a:t>
            </a:r>
          </a:p>
        </p:txBody>
      </p:sp>
      <p:sp>
        <p:nvSpPr>
          <p:cNvPr id="5" name="4 Rectángulo"/>
          <p:cNvSpPr/>
          <p:nvPr/>
        </p:nvSpPr>
        <p:spPr>
          <a:xfrm>
            <a:off x="476673" y="1187624"/>
            <a:ext cx="3610186" cy="38254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Verificar datos y derechos del usuario y Facturar en Caja el servicio prescrito por el Odontólogo.</a:t>
            </a:r>
          </a:p>
        </p:txBody>
      </p:sp>
      <p:sp>
        <p:nvSpPr>
          <p:cNvPr id="6" name="5 Rectángulo"/>
          <p:cNvSpPr/>
          <p:nvPr/>
        </p:nvSpPr>
        <p:spPr>
          <a:xfrm flipH="1">
            <a:off x="476669" y="1734284"/>
            <a:ext cx="3605421" cy="18542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Verificar la Facturación  y asignar Cita </a:t>
            </a:r>
          </a:p>
        </p:txBody>
      </p:sp>
      <p:cxnSp>
        <p:nvCxnSpPr>
          <p:cNvPr id="7" name="6 Conector recto de flecha"/>
          <p:cNvCxnSpPr>
            <a:stCxn id="3" idx="2"/>
            <a:endCxn id="5" idx="0"/>
          </p:cNvCxnSpPr>
          <p:nvPr/>
        </p:nvCxnSpPr>
        <p:spPr>
          <a:xfrm>
            <a:off x="2281766" y="980893"/>
            <a:ext cx="0" cy="20673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7 Rectángulo"/>
          <p:cNvSpPr/>
          <p:nvPr/>
        </p:nvSpPr>
        <p:spPr>
          <a:xfrm flipH="1">
            <a:off x="476672" y="2123728"/>
            <a:ext cx="3600397" cy="3565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Realizar Historia Clínica Física y electrónica. </a:t>
            </a:r>
          </a:p>
        </p:txBody>
      </p:sp>
      <p:sp>
        <p:nvSpPr>
          <p:cNvPr id="9" name="8 Rectángulo"/>
          <p:cNvSpPr/>
          <p:nvPr/>
        </p:nvSpPr>
        <p:spPr>
          <a:xfrm flipH="1">
            <a:off x="476673" y="2671927"/>
            <a:ext cx="3600399" cy="24388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Realizar las atenciones Odontológicas Programadas</a:t>
            </a:r>
          </a:p>
        </p:txBody>
      </p:sp>
      <p:cxnSp>
        <p:nvCxnSpPr>
          <p:cNvPr id="10" name="9 Conector recto de flecha"/>
          <p:cNvCxnSpPr>
            <a:stCxn id="5" idx="2"/>
            <a:endCxn id="6" idx="0"/>
          </p:cNvCxnSpPr>
          <p:nvPr/>
        </p:nvCxnSpPr>
        <p:spPr>
          <a:xfrm flipH="1">
            <a:off x="2279379" y="1570166"/>
            <a:ext cx="2387" cy="16411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 de flecha"/>
          <p:cNvCxnSpPr>
            <a:stCxn id="6" idx="2"/>
            <a:endCxn id="8" idx="0"/>
          </p:cNvCxnSpPr>
          <p:nvPr/>
        </p:nvCxnSpPr>
        <p:spPr>
          <a:xfrm flipH="1">
            <a:off x="2276870" y="1919704"/>
            <a:ext cx="2509" cy="204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11 Conector recto de flecha"/>
          <p:cNvCxnSpPr>
            <a:stCxn id="8" idx="2"/>
            <a:endCxn id="9" idx="0"/>
          </p:cNvCxnSpPr>
          <p:nvPr/>
        </p:nvCxnSpPr>
        <p:spPr>
          <a:xfrm>
            <a:off x="2276870" y="2480280"/>
            <a:ext cx="2" cy="19164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12 Conector recto de flecha"/>
          <p:cNvCxnSpPr>
            <a:stCxn id="9" idx="2"/>
          </p:cNvCxnSpPr>
          <p:nvPr/>
        </p:nvCxnSpPr>
        <p:spPr>
          <a:xfrm>
            <a:off x="2276872" y="2915816"/>
            <a:ext cx="4894" cy="26016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13 Rectángulo"/>
          <p:cNvSpPr/>
          <p:nvPr/>
        </p:nvSpPr>
        <p:spPr>
          <a:xfrm flipH="1">
            <a:off x="501563" y="4211960"/>
            <a:ext cx="3585296" cy="576064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Disponga el instrumental y los insumos necesarios para la realización de la resina de </a:t>
            </a:r>
            <a:r>
              <a:rPr lang="es-ES" sz="1100" b="1" dirty="0" err="1">
                <a:solidFill>
                  <a:schemeClr val="tx1"/>
                </a:solidFill>
              </a:rPr>
              <a:t>fotocurado</a:t>
            </a:r>
            <a:r>
              <a:rPr lang="es-ES" sz="1100" b="1" dirty="0">
                <a:solidFill>
                  <a:schemeClr val="tx1"/>
                </a:solidFill>
              </a:rPr>
              <a:t> </a:t>
            </a:r>
          </a:p>
        </p:txBody>
      </p:sp>
      <p:cxnSp>
        <p:nvCxnSpPr>
          <p:cNvPr id="15" name="14 Conector recto de flecha"/>
          <p:cNvCxnSpPr>
            <a:endCxn id="14" idx="0"/>
          </p:cNvCxnSpPr>
          <p:nvPr/>
        </p:nvCxnSpPr>
        <p:spPr>
          <a:xfrm>
            <a:off x="2281766" y="3995936"/>
            <a:ext cx="12445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15 Conector recto de flecha"/>
          <p:cNvCxnSpPr>
            <a:endCxn id="14" idx="0"/>
          </p:cNvCxnSpPr>
          <p:nvPr/>
        </p:nvCxnSpPr>
        <p:spPr>
          <a:xfrm>
            <a:off x="2294211" y="4211959"/>
            <a:ext cx="0" cy="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16 Rectángulo"/>
          <p:cNvSpPr/>
          <p:nvPr/>
        </p:nvSpPr>
        <p:spPr>
          <a:xfrm flipH="1">
            <a:off x="501562" y="5004048"/>
            <a:ext cx="3560404" cy="29565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Desmineralice con ácido </a:t>
            </a:r>
            <a:r>
              <a:rPr lang="es-ES" sz="1100" b="1" dirty="0" err="1">
                <a:solidFill>
                  <a:schemeClr val="tx1"/>
                </a:solidFill>
              </a:rPr>
              <a:t>Ortofosforico</a:t>
            </a:r>
            <a:r>
              <a:rPr lang="es-ES" sz="1100" b="1" dirty="0">
                <a:solidFill>
                  <a:schemeClr val="tx1"/>
                </a:solidFill>
              </a:rPr>
              <a:t> coloque el adhesivo y posteriormente la resina </a:t>
            </a:r>
          </a:p>
        </p:txBody>
      </p:sp>
      <p:cxnSp>
        <p:nvCxnSpPr>
          <p:cNvPr id="18" name="17 Conector recto de flecha"/>
          <p:cNvCxnSpPr>
            <a:stCxn id="14" idx="2"/>
            <a:endCxn id="17" idx="0"/>
          </p:cNvCxnSpPr>
          <p:nvPr/>
        </p:nvCxnSpPr>
        <p:spPr>
          <a:xfrm flipH="1">
            <a:off x="2281764" y="4788024"/>
            <a:ext cx="12447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18 Rectángulo"/>
          <p:cNvSpPr/>
          <p:nvPr/>
        </p:nvSpPr>
        <p:spPr>
          <a:xfrm flipH="1">
            <a:off x="476672" y="5508104"/>
            <a:ext cx="3585296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Controle la oclusión y realice el pulido de la resina en la próxima cita</a:t>
            </a:r>
          </a:p>
        </p:txBody>
      </p:sp>
      <p:cxnSp>
        <p:nvCxnSpPr>
          <p:cNvPr id="20" name="19 Conector recto de flecha"/>
          <p:cNvCxnSpPr>
            <a:stCxn id="17" idx="2"/>
            <a:endCxn id="19" idx="0"/>
          </p:cNvCxnSpPr>
          <p:nvPr/>
        </p:nvCxnSpPr>
        <p:spPr>
          <a:xfrm flipH="1">
            <a:off x="2269320" y="5299705"/>
            <a:ext cx="12444" cy="20839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20 Conector recto de flecha"/>
          <p:cNvCxnSpPr>
            <a:stCxn id="19" idx="2"/>
            <a:endCxn id="29" idx="0"/>
          </p:cNvCxnSpPr>
          <p:nvPr/>
        </p:nvCxnSpPr>
        <p:spPr>
          <a:xfrm flipH="1">
            <a:off x="2269317" y="5896009"/>
            <a:ext cx="3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28 Rectángulo"/>
          <p:cNvSpPr/>
          <p:nvPr/>
        </p:nvSpPr>
        <p:spPr>
          <a:xfrm flipH="1">
            <a:off x="476669" y="6084168"/>
            <a:ext cx="3585297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asigne la próxima cita</a:t>
            </a:r>
          </a:p>
        </p:txBody>
      </p:sp>
      <p:cxnSp>
        <p:nvCxnSpPr>
          <p:cNvPr id="30" name="29 Conector recto de flecha"/>
          <p:cNvCxnSpPr>
            <a:stCxn id="29" idx="2"/>
            <a:endCxn id="38" idx="0"/>
          </p:cNvCxnSpPr>
          <p:nvPr/>
        </p:nvCxnSpPr>
        <p:spPr>
          <a:xfrm>
            <a:off x="2269317" y="6472073"/>
            <a:ext cx="7556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37 Rectángulo redondeado"/>
          <p:cNvSpPr/>
          <p:nvPr/>
        </p:nvSpPr>
        <p:spPr>
          <a:xfrm>
            <a:off x="476673" y="6660232"/>
            <a:ext cx="3600399" cy="488851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Detectar y hacer seguimiento a los eventos adversos de acuerdo al Manual de Riesgos</a:t>
            </a:r>
          </a:p>
        </p:txBody>
      </p:sp>
      <p:sp>
        <p:nvSpPr>
          <p:cNvPr id="42" name="41 Decisión"/>
          <p:cNvSpPr/>
          <p:nvPr/>
        </p:nvSpPr>
        <p:spPr>
          <a:xfrm>
            <a:off x="1561686" y="3175983"/>
            <a:ext cx="1440160" cy="819953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Paciente zona rural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43" name="42 CuadroTexto"/>
          <p:cNvSpPr txBox="1"/>
          <p:nvPr/>
        </p:nvSpPr>
        <p:spPr>
          <a:xfrm>
            <a:off x="3356992" y="3045899"/>
            <a:ext cx="434495" cy="3739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si</a:t>
            </a:r>
            <a:endParaRPr lang="es-ES" b="1" dirty="0"/>
          </a:p>
        </p:txBody>
      </p:sp>
      <p:sp>
        <p:nvSpPr>
          <p:cNvPr id="44" name="43 CuadroTexto"/>
          <p:cNvSpPr txBox="1"/>
          <p:nvPr/>
        </p:nvSpPr>
        <p:spPr>
          <a:xfrm>
            <a:off x="2677810" y="3906130"/>
            <a:ext cx="6480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no</a:t>
            </a:r>
            <a:endParaRPr lang="es-ES" b="1" dirty="0"/>
          </a:p>
        </p:txBody>
      </p:sp>
      <p:cxnSp>
        <p:nvCxnSpPr>
          <p:cNvPr id="46" name="45 Conector recto de flecha"/>
          <p:cNvCxnSpPr>
            <a:stCxn id="42" idx="3"/>
            <a:endCxn id="47" idx="3"/>
          </p:cNvCxnSpPr>
          <p:nvPr/>
        </p:nvCxnSpPr>
        <p:spPr>
          <a:xfrm>
            <a:off x="3001846" y="3585960"/>
            <a:ext cx="1594785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46 Rectángulo"/>
          <p:cNvSpPr/>
          <p:nvPr/>
        </p:nvSpPr>
        <p:spPr>
          <a:xfrm flipH="1">
            <a:off x="4596631" y="3175983"/>
            <a:ext cx="1784693" cy="81995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se atiende el usuario y en forma posterior se legaliza la Facturación.</a:t>
            </a:r>
          </a:p>
        </p:txBody>
      </p:sp>
    </p:spTree>
    <p:extLst>
      <p:ext uri="{BB962C8B-B14F-4D97-AF65-F5344CB8AC3E}">
        <p14:creationId xmlns:p14="http://schemas.microsoft.com/office/powerpoint/2010/main" val="39324352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PM-CE-ODO-P4</a:t>
            </a:r>
            <a:endParaRPr lang="es-ES" b="1" dirty="0"/>
          </a:p>
        </p:txBody>
      </p:sp>
      <p:sp>
        <p:nvSpPr>
          <p:cNvPr id="3" name="2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smtClean="0"/>
              <a:t>PM-CE-ODO-P4</a:t>
            </a:r>
            <a:endParaRPr lang="es-ES" b="1" dirty="0"/>
          </a:p>
        </p:txBody>
      </p:sp>
      <p:sp>
        <p:nvSpPr>
          <p:cNvPr id="5" name="4 Rectángulo redondeado"/>
          <p:cNvSpPr/>
          <p:nvPr/>
        </p:nvSpPr>
        <p:spPr>
          <a:xfrm>
            <a:off x="476664" y="467545"/>
            <a:ext cx="3610196" cy="513348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Recibir al paciente, y Verificar los </a:t>
            </a:r>
            <a:r>
              <a:rPr lang="es-ES" sz="1100" b="1" dirty="0" smtClean="0">
                <a:solidFill>
                  <a:schemeClr val="tx1"/>
                </a:solidFill>
              </a:rPr>
              <a:t>datos  </a:t>
            </a:r>
            <a:r>
              <a:rPr lang="es-ES" sz="1100" b="1" dirty="0">
                <a:solidFill>
                  <a:schemeClr val="tx1"/>
                </a:solidFill>
              </a:rPr>
              <a:t>y </a:t>
            </a:r>
            <a:r>
              <a:rPr lang="es-ES" sz="1100" b="1" dirty="0" err="1" smtClean="0">
                <a:solidFill>
                  <a:schemeClr val="tx1"/>
                </a:solidFill>
              </a:rPr>
              <a:t>efectue</a:t>
            </a:r>
            <a:r>
              <a:rPr lang="es-ES" sz="1100" b="1" dirty="0" smtClean="0">
                <a:solidFill>
                  <a:schemeClr val="tx1"/>
                </a:solidFill>
              </a:rPr>
              <a:t>  </a:t>
            </a:r>
            <a:r>
              <a:rPr lang="es-ES" sz="1100" b="1" dirty="0">
                <a:solidFill>
                  <a:schemeClr val="tx1"/>
                </a:solidFill>
              </a:rPr>
              <a:t>un examen previo para determinar las necesidades odontológicas. </a:t>
            </a:r>
          </a:p>
        </p:txBody>
      </p:sp>
      <p:sp>
        <p:nvSpPr>
          <p:cNvPr id="6" name="5 Rectángulo"/>
          <p:cNvSpPr/>
          <p:nvPr/>
        </p:nvSpPr>
        <p:spPr>
          <a:xfrm>
            <a:off x="476673" y="1187624"/>
            <a:ext cx="3610186" cy="38254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Verificar datos y derechos del usuario y Facturar en Caja el servicio prescrito por el Odontólogo.</a:t>
            </a:r>
          </a:p>
        </p:txBody>
      </p:sp>
      <p:sp>
        <p:nvSpPr>
          <p:cNvPr id="7" name="6 Rectángulo"/>
          <p:cNvSpPr/>
          <p:nvPr/>
        </p:nvSpPr>
        <p:spPr>
          <a:xfrm flipH="1">
            <a:off x="476663" y="1734284"/>
            <a:ext cx="3610195" cy="18542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Verificar la Facturación  y asignar Cita </a:t>
            </a:r>
          </a:p>
        </p:txBody>
      </p:sp>
      <p:cxnSp>
        <p:nvCxnSpPr>
          <p:cNvPr id="8" name="7 Conector recto de flecha"/>
          <p:cNvCxnSpPr>
            <a:stCxn id="5" idx="2"/>
            <a:endCxn id="6" idx="0"/>
          </p:cNvCxnSpPr>
          <p:nvPr/>
        </p:nvCxnSpPr>
        <p:spPr>
          <a:xfrm>
            <a:off x="2281762" y="980893"/>
            <a:ext cx="4" cy="20673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8 Rectángulo"/>
          <p:cNvSpPr/>
          <p:nvPr/>
        </p:nvSpPr>
        <p:spPr>
          <a:xfrm flipH="1">
            <a:off x="476671" y="2123728"/>
            <a:ext cx="3610187" cy="3565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Realizar Historia Clínica Física y electrónica. </a:t>
            </a:r>
          </a:p>
        </p:txBody>
      </p:sp>
      <p:sp>
        <p:nvSpPr>
          <p:cNvPr id="10" name="9 Rectángulo"/>
          <p:cNvSpPr/>
          <p:nvPr/>
        </p:nvSpPr>
        <p:spPr>
          <a:xfrm flipH="1">
            <a:off x="476663" y="2671927"/>
            <a:ext cx="3610195" cy="24388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Realizar las atenciones Odontológicas Programadas</a:t>
            </a:r>
          </a:p>
        </p:txBody>
      </p:sp>
      <p:cxnSp>
        <p:nvCxnSpPr>
          <p:cNvPr id="11" name="10 Conector recto de flecha"/>
          <p:cNvCxnSpPr>
            <a:stCxn id="6" idx="2"/>
            <a:endCxn id="7" idx="0"/>
          </p:cNvCxnSpPr>
          <p:nvPr/>
        </p:nvCxnSpPr>
        <p:spPr>
          <a:xfrm flipH="1">
            <a:off x="2281760" y="1570166"/>
            <a:ext cx="6" cy="16411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11 Conector recto de flecha"/>
          <p:cNvCxnSpPr>
            <a:stCxn id="7" idx="2"/>
            <a:endCxn id="9" idx="0"/>
          </p:cNvCxnSpPr>
          <p:nvPr/>
        </p:nvCxnSpPr>
        <p:spPr>
          <a:xfrm>
            <a:off x="2281760" y="1919704"/>
            <a:ext cx="4" cy="204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12 Conector recto de flecha"/>
          <p:cNvCxnSpPr>
            <a:stCxn id="9" idx="2"/>
            <a:endCxn id="10" idx="0"/>
          </p:cNvCxnSpPr>
          <p:nvPr/>
        </p:nvCxnSpPr>
        <p:spPr>
          <a:xfrm flipH="1">
            <a:off x="2281760" y="2480280"/>
            <a:ext cx="4" cy="19164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13 Conector recto de flecha"/>
          <p:cNvCxnSpPr>
            <a:stCxn id="10" idx="2"/>
          </p:cNvCxnSpPr>
          <p:nvPr/>
        </p:nvCxnSpPr>
        <p:spPr>
          <a:xfrm>
            <a:off x="2281760" y="2915816"/>
            <a:ext cx="6" cy="26016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14 Rectángulo"/>
          <p:cNvSpPr/>
          <p:nvPr/>
        </p:nvSpPr>
        <p:spPr>
          <a:xfrm flipH="1">
            <a:off x="476662" y="4275462"/>
            <a:ext cx="3610193" cy="51256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Colocación de la Anestesia según las necesidades del paciente sin o no </a:t>
            </a:r>
            <a:r>
              <a:rPr lang="es-ES" sz="1100" b="1" dirty="0" err="1">
                <a:solidFill>
                  <a:schemeClr val="tx1"/>
                </a:solidFill>
              </a:rPr>
              <a:t>epìnefrina</a:t>
            </a:r>
            <a:r>
              <a:rPr lang="es-ES" sz="1100" b="1" dirty="0">
                <a:solidFill>
                  <a:schemeClr val="tx1"/>
                </a:solidFill>
              </a:rPr>
              <a:t> toda embarazada se le coloca sin epinefrina</a:t>
            </a:r>
          </a:p>
        </p:txBody>
      </p:sp>
      <p:cxnSp>
        <p:nvCxnSpPr>
          <p:cNvPr id="16" name="15 Conector recto de flecha"/>
          <p:cNvCxnSpPr>
            <a:endCxn id="15" idx="0"/>
          </p:cNvCxnSpPr>
          <p:nvPr/>
        </p:nvCxnSpPr>
        <p:spPr>
          <a:xfrm flipH="1">
            <a:off x="2281758" y="3995936"/>
            <a:ext cx="12" cy="27952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17 Rectángulo"/>
          <p:cNvSpPr/>
          <p:nvPr/>
        </p:nvSpPr>
        <p:spPr>
          <a:xfrm flipH="1">
            <a:off x="476666" y="5004048"/>
            <a:ext cx="3610192" cy="29565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Disponer el instrumental fórceps 150, 151, 16, 24  69 y los elevadores necesarios </a:t>
            </a:r>
          </a:p>
        </p:txBody>
      </p:sp>
      <p:cxnSp>
        <p:nvCxnSpPr>
          <p:cNvPr id="19" name="18 Conector recto de flecha"/>
          <p:cNvCxnSpPr>
            <a:stCxn id="15" idx="2"/>
            <a:endCxn id="18" idx="0"/>
          </p:cNvCxnSpPr>
          <p:nvPr/>
        </p:nvCxnSpPr>
        <p:spPr>
          <a:xfrm>
            <a:off x="2281758" y="4788024"/>
            <a:ext cx="4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19 Rectángulo"/>
          <p:cNvSpPr/>
          <p:nvPr/>
        </p:nvSpPr>
        <p:spPr>
          <a:xfrm flipH="1">
            <a:off x="476666" y="5508104"/>
            <a:ext cx="3610192" cy="38790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Luxe y realiza la </a:t>
            </a:r>
            <a:r>
              <a:rPr lang="es-ES" sz="1100" b="1" dirty="0" err="1">
                <a:solidFill>
                  <a:schemeClr val="tx1"/>
                </a:solidFill>
              </a:rPr>
              <a:t>exodoncia</a:t>
            </a:r>
            <a:r>
              <a:rPr lang="es-ES" sz="1100" b="1" dirty="0">
                <a:solidFill>
                  <a:schemeClr val="tx1"/>
                </a:solidFill>
              </a:rPr>
              <a:t> indicada </a:t>
            </a:r>
          </a:p>
        </p:txBody>
      </p:sp>
      <p:cxnSp>
        <p:nvCxnSpPr>
          <p:cNvPr id="21" name="20 Conector recto de flecha"/>
          <p:cNvCxnSpPr>
            <a:stCxn id="18" idx="2"/>
            <a:endCxn id="20" idx="0"/>
          </p:cNvCxnSpPr>
          <p:nvPr/>
        </p:nvCxnSpPr>
        <p:spPr>
          <a:xfrm>
            <a:off x="2281762" y="5299705"/>
            <a:ext cx="0" cy="20839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21 Conector recto de flecha"/>
          <p:cNvCxnSpPr>
            <a:stCxn id="20" idx="2"/>
            <a:endCxn id="23" idx="0"/>
          </p:cNvCxnSpPr>
          <p:nvPr/>
        </p:nvCxnSpPr>
        <p:spPr>
          <a:xfrm flipH="1">
            <a:off x="2281761" y="5896009"/>
            <a:ext cx="1" cy="1881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22 Rectángulo"/>
          <p:cNvSpPr/>
          <p:nvPr/>
        </p:nvSpPr>
        <p:spPr>
          <a:xfrm flipH="1">
            <a:off x="476666" y="6084168"/>
            <a:ext cx="3610191" cy="481984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De las recomendaciones postquirúrgicas al paciente y elabore el consentimiento informado previo al procedimiento</a:t>
            </a:r>
          </a:p>
        </p:txBody>
      </p:sp>
      <p:cxnSp>
        <p:nvCxnSpPr>
          <p:cNvPr id="24" name="23 Conector recto de flecha"/>
          <p:cNvCxnSpPr>
            <a:stCxn id="23" idx="2"/>
            <a:endCxn id="25" idx="0"/>
          </p:cNvCxnSpPr>
          <p:nvPr/>
        </p:nvCxnSpPr>
        <p:spPr>
          <a:xfrm>
            <a:off x="2281761" y="6566152"/>
            <a:ext cx="5" cy="18129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24 Rectángulo redondeado"/>
          <p:cNvSpPr/>
          <p:nvPr/>
        </p:nvSpPr>
        <p:spPr>
          <a:xfrm>
            <a:off x="476673" y="6747445"/>
            <a:ext cx="3610186" cy="488851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Detectar y hacer seguimiento a los eventos adversos de acuerdo al Manual de Riesgos</a:t>
            </a:r>
          </a:p>
        </p:txBody>
      </p:sp>
      <p:sp>
        <p:nvSpPr>
          <p:cNvPr id="26" name="25 Decisión"/>
          <p:cNvSpPr/>
          <p:nvPr/>
        </p:nvSpPr>
        <p:spPr>
          <a:xfrm>
            <a:off x="1561686" y="3175983"/>
            <a:ext cx="1440160" cy="819953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Paciente zona rural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27" name="26 CuadroTexto"/>
          <p:cNvSpPr txBox="1"/>
          <p:nvPr/>
        </p:nvSpPr>
        <p:spPr>
          <a:xfrm>
            <a:off x="3356992" y="3045899"/>
            <a:ext cx="434495" cy="3739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si</a:t>
            </a:r>
            <a:endParaRPr lang="es-ES" b="1" dirty="0"/>
          </a:p>
        </p:txBody>
      </p:sp>
      <p:sp>
        <p:nvSpPr>
          <p:cNvPr id="28" name="27 CuadroTexto"/>
          <p:cNvSpPr txBox="1"/>
          <p:nvPr/>
        </p:nvSpPr>
        <p:spPr>
          <a:xfrm>
            <a:off x="2677810" y="3906130"/>
            <a:ext cx="6480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no</a:t>
            </a:r>
            <a:endParaRPr lang="es-ES" b="1" dirty="0"/>
          </a:p>
        </p:txBody>
      </p:sp>
      <p:cxnSp>
        <p:nvCxnSpPr>
          <p:cNvPr id="29" name="28 Conector recto de flecha"/>
          <p:cNvCxnSpPr>
            <a:stCxn id="26" idx="3"/>
            <a:endCxn id="30" idx="3"/>
          </p:cNvCxnSpPr>
          <p:nvPr/>
        </p:nvCxnSpPr>
        <p:spPr>
          <a:xfrm>
            <a:off x="3001846" y="3585960"/>
            <a:ext cx="1594785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29 Rectángulo"/>
          <p:cNvSpPr/>
          <p:nvPr/>
        </p:nvSpPr>
        <p:spPr>
          <a:xfrm flipH="1">
            <a:off x="4596631" y="3175983"/>
            <a:ext cx="1784693" cy="81995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se atiende el usuario y en forma posterior se legaliza la Facturación.</a:t>
            </a:r>
          </a:p>
        </p:txBody>
      </p:sp>
    </p:spTree>
    <p:extLst>
      <p:ext uri="{BB962C8B-B14F-4D97-AF65-F5344CB8AC3E}">
        <p14:creationId xmlns:p14="http://schemas.microsoft.com/office/powerpoint/2010/main" val="2558940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21088" y="61156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PM-CE-ODO-P5</a:t>
            </a:r>
            <a:endParaRPr lang="es-ES" b="1" dirty="0"/>
          </a:p>
        </p:txBody>
      </p:sp>
      <p:sp>
        <p:nvSpPr>
          <p:cNvPr id="3" name="2 Rectángulo redondeado"/>
          <p:cNvSpPr/>
          <p:nvPr/>
        </p:nvSpPr>
        <p:spPr>
          <a:xfrm>
            <a:off x="476664" y="467545"/>
            <a:ext cx="3610196" cy="513348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Recibir al paciente, y Verificar los </a:t>
            </a:r>
            <a:r>
              <a:rPr lang="es-ES" sz="1100" b="1" dirty="0" smtClean="0">
                <a:solidFill>
                  <a:schemeClr val="tx1"/>
                </a:solidFill>
              </a:rPr>
              <a:t>datos  </a:t>
            </a:r>
            <a:r>
              <a:rPr lang="es-ES" sz="1100" b="1" dirty="0">
                <a:solidFill>
                  <a:schemeClr val="tx1"/>
                </a:solidFill>
              </a:rPr>
              <a:t>y </a:t>
            </a:r>
            <a:r>
              <a:rPr lang="es-ES" sz="1100" b="1" dirty="0" err="1" smtClean="0">
                <a:solidFill>
                  <a:schemeClr val="tx1"/>
                </a:solidFill>
              </a:rPr>
              <a:t>efectue</a:t>
            </a:r>
            <a:r>
              <a:rPr lang="es-ES" sz="1100" b="1" dirty="0" smtClean="0">
                <a:solidFill>
                  <a:schemeClr val="tx1"/>
                </a:solidFill>
              </a:rPr>
              <a:t>  </a:t>
            </a:r>
            <a:r>
              <a:rPr lang="es-ES" sz="1100" b="1" dirty="0">
                <a:solidFill>
                  <a:schemeClr val="tx1"/>
                </a:solidFill>
              </a:rPr>
              <a:t>un examen previo para determinar las necesidades odontológicas. </a:t>
            </a:r>
          </a:p>
        </p:txBody>
      </p:sp>
      <p:sp>
        <p:nvSpPr>
          <p:cNvPr id="5" name="4 Rectángulo"/>
          <p:cNvSpPr/>
          <p:nvPr/>
        </p:nvSpPr>
        <p:spPr>
          <a:xfrm>
            <a:off x="476673" y="1187624"/>
            <a:ext cx="3610186" cy="38254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Verificar datos y derechos del usuario y Facturar en Caja el servicio prescrito por el Odontólogo.</a:t>
            </a:r>
          </a:p>
        </p:txBody>
      </p:sp>
      <p:sp>
        <p:nvSpPr>
          <p:cNvPr id="6" name="5 Rectángulo"/>
          <p:cNvSpPr/>
          <p:nvPr/>
        </p:nvSpPr>
        <p:spPr>
          <a:xfrm flipH="1">
            <a:off x="476663" y="1734284"/>
            <a:ext cx="3610195" cy="18542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Verificar la Facturación  y asignar Cita </a:t>
            </a:r>
          </a:p>
        </p:txBody>
      </p:sp>
      <p:cxnSp>
        <p:nvCxnSpPr>
          <p:cNvPr id="7" name="6 Conector recto de flecha"/>
          <p:cNvCxnSpPr>
            <a:stCxn id="3" idx="2"/>
            <a:endCxn id="5" idx="0"/>
          </p:cNvCxnSpPr>
          <p:nvPr/>
        </p:nvCxnSpPr>
        <p:spPr>
          <a:xfrm>
            <a:off x="2281762" y="980893"/>
            <a:ext cx="4" cy="20673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7 Rectángulo"/>
          <p:cNvSpPr/>
          <p:nvPr/>
        </p:nvSpPr>
        <p:spPr>
          <a:xfrm flipH="1">
            <a:off x="476671" y="2123728"/>
            <a:ext cx="3610187" cy="3565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Realizar Historia Clínica Física y electrónica. </a:t>
            </a:r>
          </a:p>
        </p:txBody>
      </p:sp>
      <p:sp>
        <p:nvSpPr>
          <p:cNvPr id="9" name="8 Rectángulo"/>
          <p:cNvSpPr/>
          <p:nvPr/>
        </p:nvSpPr>
        <p:spPr>
          <a:xfrm flipH="1">
            <a:off x="476663" y="2671927"/>
            <a:ext cx="3610195" cy="24388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Realizar las atenciones Odontológicas Programadas</a:t>
            </a:r>
          </a:p>
        </p:txBody>
      </p:sp>
      <p:cxnSp>
        <p:nvCxnSpPr>
          <p:cNvPr id="10" name="9 Conector recto de flecha"/>
          <p:cNvCxnSpPr>
            <a:stCxn id="5" idx="2"/>
            <a:endCxn id="6" idx="0"/>
          </p:cNvCxnSpPr>
          <p:nvPr/>
        </p:nvCxnSpPr>
        <p:spPr>
          <a:xfrm flipH="1">
            <a:off x="2281760" y="1570166"/>
            <a:ext cx="6" cy="16411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 de flecha"/>
          <p:cNvCxnSpPr>
            <a:stCxn id="6" idx="2"/>
            <a:endCxn id="8" idx="0"/>
          </p:cNvCxnSpPr>
          <p:nvPr/>
        </p:nvCxnSpPr>
        <p:spPr>
          <a:xfrm>
            <a:off x="2281760" y="1919704"/>
            <a:ext cx="4" cy="204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11 Conector recto de flecha"/>
          <p:cNvCxnSpPr>
            <a:stCxn id="8" idx="2"/>
            <a:endCxn id="9" idx="0"/>
          </p:cNvCxnSpPr>
          <p:nvPr/>
        </p:nvCxnSpPr>
        <p:spPr>
          <a:xfrm flipH="1">
            <a:off x="2281760" y="2480280"/>
            <a:ext cx="4" cy="19164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12 Conector recto de flecha"/>
          <p:cNvCxnSpPr>
            <a:stCxn id="9" idx="2"/>
          </p:cNvCxnSpPr>
          <p:nvPr/>
        </p:nvCxnSpPr>
        <p:spPr>
          <a:xfrm>
            <a:off x="2281760" y="2915816"/>
            <a:ext cx="6" cy="26016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13 Rectángulo"/>
          <p:cNvSpPr/>
          <p:nvPr/>
        </p:nvSpPr>
        <p:spPr>
          <a:xfrm flipH="1">
            <a:off x="476662" y="4275462"/>
            <a:ext cx="3610193" cy="51256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Realizar Actividades de Promoción y Prevención de acuerdo a la Norma Técnica  para la atención preventiva  en Salud Oral. </a:t>
            </a:r>
          </a:p>
        </p:txBody>
      </p:sp>
      <p:cxnSp>
        <p:nvCxnSpPr>
          <p:cNvPr id="15" name="14 Conector recto de flecha"/>
          <p:cNvCxnSpPr>
            <a:endCxn id="14" idx="0"/>
          </p:cNvCxnSpPr>
          <p:nvPr/>
        </p:nvCxnSpPr>
        <p:spPr>
          <a:xfrm flipH="1">
            <a:off x="2281758" y="3995936"/>
            <a:ext cx="12" cy="27952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15 Rectángulo"/>
          <p:cNvSpPr/>
          <p:nvPr/>
        </p:nvSpPr>
        <p:spPr>
          <a:xfrm flipH="1">
            <a:off x="476666" y="5004048"/>
            <a:ext cx="3610192" cy="29565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 smtClean="0">
                <a:solidFill>
                  <a:schemeClr val="tx1"/>
                </a:solidFill>
              </a:rPr>
              <a:t>Realizar actividades </a:t>
            </a:r>
            <a:r>
              <a:rPr lang="es-ES" sz="1100" b="1" dirty="0">
                <a:solidFill>
                  <a:schemeClr val="tx1"/>
                </a:solidFill>
              </a:rPr>
              <a:t>de higiene oral se realizan cada 6 meses</a:t>
            </a:r>
          </a:p>
        </p:txBody>
      </p:sp>
      <p:cxnSp>
        <p:nvCxnSpPr>
          <p:cNvPr id="17" name="16 Conector recto de flecha"/>
          <p:cNvCxnSpPr>
            <a:stCxn id="14" idx="2"/>
            <a:endCxn id="16" idx="0"/>
          </p:cNvCxnSpPr>
          <p:nvPr/>
        </p:nvCxnSpPr>
        <p:spPr>
          <a:xfrm>
            <a:off x="2281758" y="4788024"/>
            <a:ext cx="4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17 Rectángulo"/>
          <p:cNvSpPr/>
          <p:nvPr/>
        </p:nvSpPr>
        <p:spPr>
          <a:xfrm flipH="1">
            <a:off x="476666" y="5508104"/>
            <a:ext cx="3610192" cy="31851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Los registro </a:t>
            </a:r>
            <a:r>
              <a:rPr lang="es-ES" sz="1100" b="1" dirty="0" smtClean="0">
                <a:solidFill>
                  <a:schemeClr val="tx1"/>
                </a:solidFill>
              </a:rPr>
              <a:t>en  </a:t>
            </a:r>
            <a:r>
              <a:rPr lang="es-ES" sz="1100" b="1" dirty="0">
                <a:solidFill>
                  <a:schemeClr val="tx1"/>
                </a:solidFill>
              </a:rPr>
              <a:t>un formato de Historia Clínica específico para el Área </a:t>
            </a:r>
            <a:r>
              <a:rPr lang="es-ES" sz="1100" b="1" dirty="0" smtClean="0">
                <a:solidFill>
                  <a:schemeClr val="tx1"/>
                </a:solidFill>
              </a:rPr>
              <a:t>Rural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19" name="18 Conector recto de flecha"/>
          <p:cNvCxnSpPr>
            <a:stCxn id="16" idx="2"/>
            <a:endCxn id="18" idx="0"/>
          </p:cNvCxnSpPr>
          <p:nvPr/>
        </p:nvCxnSpPr>
        <p:spPr>
          <a:xfrm>
            <a:off x="2281762" y="5299705"/>
            <a:ext cx="0" cy="20839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19 Conector recto de flecha"/>
          <p:cNvCxnSpPr>
            <a:stCxn id="18" idx="2"/>
            <a:endCxn id="21" idx="0"/>
          </p:cNvCxnSpPr>
          <p:nvPr/>
        </p:nvCxnSpPr>
        <p:spPr>
          <a:xfrm flipH="1">
            <a:off x="2281760" y="5826622"/>
            <a:ext cx="2" cy="18553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20 Rectángulo"/>
          <p:cNvSpPr/>
          <p:nvPr/>
        </p:nvSpPr>
        <p:spPr>
          <a:xfrm flipH="1">
            <a:off x="476665" y="6012160"/>
            <a:ext cx="3610191" cy="68064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Registrar en el </a:t>
            </a:r>
            <a:r>
              <a:rPr lang="es-ES" sz="1100" b="1" dirty="0" err="1">
                <a:solidFill>
                  <a:schemeClr val="tx1"/>
                </a:solidFill>
              </a:rPr>
              <a:t>Kardex</a:t>
            </a:r>
            <a:r>
              <a:rPr lang="es-ES" sz="1100" b="1" dirty="0">
                <a:solidFill>
                  <a:schemeClr val="tx1"/>
                </a:solidFill>
              </a:rPr>
              <a:t> las entradas y Salidas de material, para efectuar en forma oportuna la provisión de los materiales</a:t>
            </a:r>
          </a:p>
        </p:txBody>
      </p:sp>
      <p:sp>
        <p:nvSpPr>
          <p:cNvPr id="23" name="22 Rectángulo redondeado"/>
          <p:cNvSpPr/>
          <p:nvPr/>
        </p:nvSpPr>
        <p:spPr>
          <a:xfrm>
            <a:off x="476673" y="7395517"/>
            <a:ext cx="3610187" cy="488851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Realizar en forma oportuna los pedidos de provisión de materiales e insumos odontológicos </a:t>
            </a:r>
          </a:p>
        </p:txBody>
      </p:sp>
      <p:sp>
        <p:nvSpPr>
          <p:cNvPr id="24" name="23 Decisión"/>
          <p:cNvSpPr/>
          <p:nvPr/>
        </p:nvSpPr>
        <p:spPr>
          <a:xfrm>
            <a:off x="1561686" y="3175983"/>
            <a:ext cx="1440160" cy="819953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Paciente zona rural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25" name="24 CuadroTexto"/>
          <p:cNvSpPr txBox="1"/>
          <p:nvPr/>
        </p:nvSpPr>
        <p:spPr>
          <a:xfrm>
            <a:off x="3356992" y="3045899"/>
            <a:ext cx="434495" cy="3739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si</a:t>
            </a:r>
            <a:endParaRPr lang="es-ES" b="1" dirty="0"/>
          </a:p>
        </p:txBody>
      </p:sp>
      <p:sp>
        <p:nvSpPr>
          <p:cNvPr id="26" name="25 CuadroTexto"/>
          <p:cNvSpPr txBox="1"/>
          <p:nvPr/>
        </p:nvSpPr>
        <p:spPr>
          <a:xfrm>
            <a:off x="2677810" y="3906130"/>
            <a:ext cx="6480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no</a:t>
            </a:r>
            <a:endParaRPr lang="es-ES" b="1" dirty="0"/>
          </a:p>
        </p:txBody>
      </p:sp>
      <p:cxnSp>
        <p:nvCxnSpPr>
          <p:cNvPr id="27" name="26 Conector recto de flecha"/>
          <p:cNvCxnSpPr>
            <a:endCxn id="28" idx="3"/>
          </p:cNvCxnSpPr>
          <p:nvPr/>
        </p:nvCxnSpPr>
        <p:spPr>
          <a:xfrm>
            <a:off x="3001846" y="3585960"/>
            <a:ext cx="1594785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27 Rectángulo"/>
          <p:cNvSpPr/>
          <p:nvPr/>
        </p:nvSpPr>
        <p:spPr>
          <a:xfrm flipH="1">
            <a:off x="4596631" y="3175983"/>
            <a:ext cx="1784693" cy="81995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se atiende el usuario y en forma posterior se legaliza la Facturación.</a:t>
            </a:r>
          </a:p>
        </p:txBody>
      </p:sp>
      <p:sp>
        <p:nvSpPr>
          <p:cNvPr id="40" name="39 Rectángulo"/>
          <p:cNvSpPr/>
          <p:nvPr/>
        </p:nvSpPr>
        <p:spPr>
          <a:xfrm flipH="1">
            <a:off x="476661" y="6868631"/>
            <a:ext cx="3610193" cy="36766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s-ES" sz="1100" b="1" dirty="0">
                <a:solidFill>
                  <a:schemeClr val="tx1"/>
                </a:solidFill>
              </a:rPr>
              <a:t>Detectar y hacer seguimiento a los eventos adversos de acuerdo al Manual de Riesgos</a:t>
            </a:r>
          </a:p>
        </p:txBody>
      </p:sp>
      <p:cxnSp>
        <p:nvCxnSpPr>
          <p:cNvPr id="45" name="44 Conector recto de flecha"/>
          <p:cNvCxnSpPr>
            <a:stCxn id="21" idx="2"/>
            <a:endCxn id="40" idx="0"/>
          </p:cNvCxnSpPr>
          <p:nvPr/>
        </p:nvCxnSpPr>
        <p:spPr>
          <a:xfrm flipH="1">
            <a:off x="2281757" y="6692802"/>
            <a:ext cx="3" cy="1758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47 Conector recto de flecha"/>
          <p:cNvCxnSpPr>
            <a:stCxn id="40" idx="2"/>
            <a:endCxn id="23" idx="0"/>
          </p:cNvCxnSpPr>
          <p:nvPr/>
        </p:nvCxnSpPr>
        <p:spPr>
          <a:xfrm>
            <a:off x="2281757" y="7236296"/>
            <a:ext cx="10" cy="1592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90912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653136" y="395536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PEC-GC-P3</a:t>
            </a:r>
            <a:endParaRPr lang="es-ES" dirty="0"/>
          </a:p>
        </p:txBody>
      </p:sp>
      <p:sp>
        <p:nvSpPr>
          <p:cNvPr id="5" name="4 Rectángulo redondeado"/>
          <p:cNvSpPr/>
          <p:nvPr/>
        </p:nvSpPr>
        <p:spPr>
          <a:xfrm>
            <a:off x="794470" y="4067944"/>
            <a:ext cx="2808312" cy="504056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Archivar  los Registros de los  Servicios No conformes en su respectiva carpeta</a:t>
            </a:r>
          </a:p>
        </p:txBody>
      </p:sp>
      <p:sp>
        <p:nvSpPr>
          <p:cNvPr id="7" name="6 Rectángulo"/>
          <p:cNvSpPr/>
          <p:nvPr/>
        </p:nvSpPr>
        <p:spPr>
          <a:xfrm>
            <a:off x="784548" y="1751786"/>
            <a:ext cx="2808312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Verificar la efectividad de las acciones  </a:t>
            </a:r>
            <a:r>
              <a:rPr lang="es-ES" sz="1100" b="1" dirty="0">
                <a:solidFill>
                  <a:schemeClr val="tx1"/>
                </a:solidFill>
              </a:rPr>
              <a:t>realizadas</a:t>
            </a:r>
          </a:p>
        </p:txBody>
      </p:sp>
      <p:sp>
        <p:nvSpPr>
          <p:cNvPr id="9" name="8 Rectángulo"/>
          <p:cNvSpPr/>
          <p:nvPr/>
        </p:nvSpPr>
        <p:spPr>
          <a:xfrm>
            <a:off x="794470" y="2789802"/>
            <a:ext cx="2808312" cy="27003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Efectuar seguimiento </a:t>
            </a:r>
          </a:p>
        </p:txBody>
      </p:sp>
      <p:sp>
        <p:nvSpPr>
          <p:cNvPr id="14" name="13 Rectángulo redondeado"/>
          <p:cNvSpPr/>
          <p:nvPr/>
        </p:nvSpPr>
        <p:spPr>
          <a:xfrm>
            <a:off x="764704" y="749663"/>
            <a:ext cx="2838078" cy="36004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Detectar e Identificar el Servicio no conforme</a:t>
            </a:r>
          </a:p>
        </p:txBody>
      </p:sp>
      <p:cxnSp>
        <p:nvCxnSpPr>
          <p:cNvPr id="18" name="17 Conector recto de flecha"/>
          <p:cNvCxnSpPr>
            <a:stCxn id="14" idx="2"/>
            <a:endCxn id="44" idx="0"/>
          </p:cNvCxnSpPr>
          <p:nvPr/>
        </p:nvCxnSpPr>
        <p:spPr>
          <a:xfrm flipH="1">
            <a:off x="2182552" y="1109703"/>
            <a:ext cx="1191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18 Documento"/>
          <p:cNvSpPr/>
          <p:nvPr/>
        </p:nvSpPr>
        <p:spPr>
          <a:xfrm>
            <a:off x="794470" y="2339752"/>
            <a:ext cx="2798390" cy="360040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Acción correctiva o preventiva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22" name="21 Conector recto de flecha"/>
          <p:cNvCxnSpPr>
            <a:stCxn id="44" idx="2"/>
            <a:endCxn id="7" idx="0"/>
          </p:cNvCxnSpPr>
          <p:nvPr/>
        </p:nvCxnSpPr>
        <p:spPr>
          <a:xfrm>
            <a:off x="2182552" y="1595869"/>
            <a:ext cx="6152" cy="15591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23 Conector recto de flecha"/>
          <p:cNvCxnSpPr>
            <a:stCxn id="7" idx="2"/>
            <a:endCxn id="19" idx="0"/>
          </p:cNvCxnSpPr>
          <p:nvPr/>
        </p:nvCxnSpPr>
        <p:spPr>
          <a:xfrm>
            <a:off x="2188704" y="2183834"/>
            <a:ext cx="4961" cy="15591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28 Conector recto de flecha"/>
          <p:cNvCxnSpPr>
            <a:stCxn id="19" idx="2"/>
            <a:endCxn id="9" idx="0"/>
          </p:cNvCxnSpPr>
          <p:nvPr/>
        </p:nvCxnSpPr>
        <p:spPr>
          <a:xfrm>
            <a:off x="2193665" y="2675989"/>
            <a:ext cx="4961" cy="11381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31 Conector recto de flecha"/>
          <p:cNvCxnSpPr>
            <a:stCxn id="9" idx="2"/>
            <a:endCxn id="36" idx="0"/>
          </p:cNvCxnSpPr>
          <p:nvPr/>
        </p:nvCxnSpPr>
        <p:spPr>
          <a:xfrm>
            <a:off x="2198626" y="3059832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35 Documento"/>
          <p:cNvSpPr/>
          <p:nvPr/>
        </p:nvSpPr>
        <p:spPr>
          <a:xfrm>
            <a:off x="794470" y="3203848"/>
            <a:ext cx="2808312" cy="720080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Presentar trimestralmente,  informe consolidado  al Comité de Calidad de las No conformidades y el resultado de las acciones tomadas </a:t>
            </a:r>
          </a:p>
        </p:txBody>
      </p:sp>
      <p:cxnSp>
        <p:nvCxnSpPr>
          <p:cNvPr id="43" name="42 Conector recto de flecha"/>
          <p:cNvCxnSpPr>
            <a:stCxn id="36" idx="2"/>
            <a:endCxn id="5" idx="0"/>
          </p:cNvCxnSpPr>
          <p:nvPr/>
        </p:nvCxnSpPr>
        <p:spPr>
          <a:xfrm>
            <a:off x="2198626" y="3876323"/>
            <a:ext cx="0" cy="1916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43 Documento"/>
          <p:cNvSpPr/>
          <p:nvPr/>
        </p:nvSpPr>
        <p:spPr>
          <a:xfrm>
            <a:off x="783357" y="1259632"/>
            <a:ext cx="2798390" cy="360040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Informar al Responsable del  Proceso</a:t>
            </a:r>
          </a:p>
        </p:txBody>
      </p:sp>
    </p:spTree>
    <p:extLst>
      <p:ext uri="{BB962C8B-B14F-4D97-AF65-F5344CB8AC3E}">
        <p14:creationId xmlns:p14="http://schemas.microsoft.com/office/powerpoint/2010/main" val="520159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653136" y="395536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PEC-GC-P4</a:t>
            </a:r>
            <a:endParaRPr lang="es-ES" dirty="0"/>
          </a:p>
        </p:txBody>
      </p:sp>
      <p:sp>
        <p:nvSpPr>
          <p:cNvPr id="3" name="2 Rectángulo"/>
          <p:cNvSpPr/>
          <p:nvPr/>
        </p:nvSpPr>
        <p:spPr>
          <a:xfrm>
            <a:off x="784547" y="1751786"/>
            <a:ext cx="3292523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Realizar autoevaluación o diagnostico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6" name="5 Rectángulo redondeado"/>
          <p:cNvSpPr/>
          <p:nvPr/>
        </p:nvSpPr>
        <p:spPr>
          <a:xfrm>
            <a:off x="764704" y="749663"/>
            <a:ext cx="3312368" cy="36004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Identificar los procesos del Hospital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7" name="6 Conector recto de flecha"/>
          <p:cNvCxnSpPr>
            <a:stCxn id="6" idx="2"/>
            <a:endCxn id="14" idx="0"/>
          </p:cNvCxnSpPr>
          <p:nvPr/>
        </p:nvCxnSpPr>
        <p:spPr>
          <a:xfrm>
            <a:off x="2420888" y="1109703"/>
            <a:ext cx="9326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7 Documento"/>
          <p:cNvSpPr/>
          <p:nvPr/>
        </p:nvSpPr>
        <p:spPr>
          <a:xfrm>
            <a:off x="794470" y="2339751"/>
            <a:ext cx="3282600" cy="537159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Documentar </a:t>
            </a:r>
            <a:r>
              <a:rPr lang="es-ES" sz="1100" b="1" dirty="0">
                <a:solidFill>
                  <a:schemeClr val="tx1"/>
                </a:solidFill>
              </a:rPr>
              <a:t>y mantener actualizado el Manual de  los procesos y procedimientos </a:t>
            </a:r>
            <a:r>
              <a:rPr lang="es-ES" sz="1100" b="1" dirty="0" smtClean="0">
                <a:solidFill>
                  <a:schemeClr val="tx1"/>
                </a:solidFill>
              </a:rPr>
              <a:t>del Hospital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9" name="8 Conector recto de flecha"/>
          <p:cNvCxnSpPr>
            <a:stCxn id="14" idx="2"/>
            <a:endCxn id="3" idx="0"/>
          </p:cNvCxnSpPr>
          <p:nvPr/>
        </p:nvCxnSpPr>
        <p:spPr>
          <a:xfrm>
            <a:off x="2430214" y="1595869"/>
            <a:ext cx="595" cy="15591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9 Conector recto de flecha"/>
          <p:cNvCxnSpPr>
            <a:stCxn id="3" idx="2"/>
            <a:endCxn id="8" idx="0"/>
          </p:cNvCxnSpPr>
          <p:nvPr/>
        </p:nvCxnSpPr>
        <p:spPr>
          <a:xfrm>
            <a:off x="2430809" y="2183834"/>
            <a:ext cx="4961" cy="15591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 de flecha"/>
          <p:cNvCxnSpPr>
            <a:stCxn id="8" idx="2"/>
            <a:endCxn id="13" idx="0"/>
          </p:cNvCxnSpPr>
          <p:nvPr/>
        </p:nvCxnSpPr>
        <p:spPr>
          <a:xfrm>
            <a:off x="2435770" y="2841398"/>
            <a:ext cx="1" cy="14642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12 Documento"/>
          <p:cNvSpPr/>
          <p:nvPr/>
        </p:nvSpPr>
        <p:spPr>
          <a:xfrm>
            <a:off x="794470" y="2987824"/>
            <a:ext cx="3282602" cy="720080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Priorización técnica de los Procesos para determinar objetivamente la asignación de recursos y las  acciones de mejoramiento.</a:t>
            </a:r>
          </a:p>
        </p:txBody>
      </p:sp>
      <p:sp>
        <p:nvSpPr>
          <p:cNvPr id="14" name="13 Documento"/>
          <p:cNvSpPr/>
          <p:nvPr/>
        </p:nvSpPr>
        <p:spPr>
          <a:xfrm>
            <a:off x="783356" y="1259632"/>
            <a:ext cx="3293715" cy="360040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Conformar comité de calidad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22" name="21 Documento"/>
          <p:cNvSpPr/>
          <p:nvPr/>
        </p:nvSpPr>
        <p:spPr>
          <a:xfrm>
            <a:off x="794470" y="3851920"/>
            <a:ext cx="3282602" cy="720080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Determinar la Calidad Esperada, estableciendo los estándares o parámetros  a través de los cuales definirá el desempeño de los procesos </a:t>
            </a:r>
          </a:p>
        </p:txBody>
      </p:sp>
      <p:cxnSp>
        <p:nvCxnSpPr>
          <p:cNvPr id="23" name="22 Conector recto de flecha"/>
          <p:cNvCxnSpPr>
            <a:stCxn id="13" idx="2"/>
            <a:endCxn id="22" idx="0"/>
          </p:cNvCxnSpPr>
          <p:nvPr/>
        </p:nvCxnSpPr>
        <p:spPr>
          <a:xfrm>
            <a:off x="2435771" y="3660299"/>
            <a:ext cx="0" cy="1916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25 Rectángulo"/>
          <p:cNvSpPr/>
          <p:nvPr/>
        </p:nvSpPr>
        <p:spPr>
          <a:xfrm>
            <a:off x="803598" y="4716016"/>
            <a:ext cx="3273474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Evaluar la Calidad Observada</a:t>
            </a:r>
          </a:p>
        </p:txBody>
      </p:sp>
      <p:cxnSp>
        <p:nvCxnSpPr>
          <p:cNvPr id="28" name="27 Conector recto de flecha"/>
          <p:cNvCxnSpPr>
            <a:stCxn id="22" idx="2"/>
            <a:endCxn id="26" idx="0"/>
          </p:cNvCxnSpPr>
          <p:nvPr/>
        </p:nvCxnSpPr>
        <p:spPr>
          <a:xfrm>
            <a:off x="2435771" y="4524395"/>
            <a:ext cx="4564" cy="19162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28 Documento"/>
          <p:cNvSpPr/>
          <p:nvPr/>
        </p:nvSpPr>
        <p:spPr>
          <a:xfrm>
            <a:off x="803598" y="5220072"/>
            <a:ext cx="3273474" cy="470732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Plan de mejoramiento</a:t>
            </a:r>
          </a:p>
        </p:txBody>
      </p:sp>
      <p:cxnSp>
        <p:nvCxnSpPr>
          <p:cNvPr id="31" name="30 Conector recto de flecha"/>
          <p:cNvCxnSpPr>
            <a:stCxn id="26" idx="2"/>
            <a:endCxn id="29" idx="0"/>
          </p:cNvCxnSpPr>
          <p:nvPr/>
        </p:nvCxnSpPr>
        <p:spPr>
          <a:xfrm>
            <a:off x="2440335" y="5004048"/>
            <a:ext cx="0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32 Rectángulo"/>
          <p:cNvSpPr/>
          <p:nvPr/>
        </p:nvSpPr>
        <p:spPr>
          <a:xfrm>
            <a:off x="783357" y="5868144"/>
            <a:ext cx="3293713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Seguimiento a plan de mejoramiento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35" name="34 Conector recto de flecha"/>
          <p:cNvCxnSpPr>
            <a:stCxn id="29" idx="2"/>
            <a:endCxn id="33" idx="0"/>
          </p:cNvCxnSpPr>
          <p:nvPr/>
        </p:nvCxnSpPr>
        <p:spPr>
          <a:xfrm flipH="1">
            <a:off x="2430214" y="5659683"/>
            <a:ext cx="10121" cy="20846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41 Rectángulo"/>
          <p:cNvSpPr/>
          <p:nvPr/>
        </p:nvSpPr>
        <p:spPr>
          <a:xfrm>
            <a:off x="783356" y="6452592"/>
            <a:ext cx="3293716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Programar, Planear, ejecutar Auditorias Internas </a:t>
            </a:r>
          </a:p>
        </p:txBody>
      </p:sp>
      <p:cxnSp>
        <p:nvCxnSpPr>
          <p:cNvPr id="44" name="43 Conector recto de flecha"/>
          <p:cNvCxnSpPr>
            <a:stCxn id="33" idx="2"/>
            <a:endCxn id="42" idx="0"/>
          </p:cNvCxnSpPr>
          <p:nvPr/>
        </p:nvCxnSpPr>
        <p:spPr>
          <a:xfrm>
            <a:off x="2430214" y="6300192"/>
            <a:ext cx="0" cy="15240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45 Conector recto de flecha"/>
          <p:cNvCxnSpPr>
            <a:stCxn id="42" idx="2"/>
            <a:endCxn id="24" idx="0"/>
          </p:cNvCxnSpPr>
          <p:nvPr/>
        </p:nvCxnSpPr>
        <p:spPr>
          <a:xfrm flipH="1">
            <a:off x="2420888" y="6884640"/>
            <a:ext cx="9326" cy="20764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23 Rectángulo redondeado"/>
          <p:cNvSpPr/>
          <p:nvPr/>
        </p:nvSpPr>
        <p:spPr>
          <a:xfrm>
            <a:off x="764704" y="7092280"/>
            <a:ext cx="3312368" cy="36004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Seguimiento a planes de acción</a:t>
            </a:r>
          </a:p>
        </p:txBody>
      </p:sp>
    </p:spTree>
    <p:extLst>
      <p:ext uri="{BB962C8B-B14F-4D97-AF65-F5344CB8AC3E}">
        <p14:creationId xmlns:p14="http://schemas.microsoft.com/office/powerpoint/2010/main" val="1485765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653136" y="395536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PEC-GC-P5</a:t>
            </a:r>
            <a:endParaRPr lang="es-ES" dirty="0"/>
          </a:p>
        </p:txBody>
      </p:sp>
      <p:sp>
        <p:nvSpPr>
          <p:cNvPr id="3" name="2 Rectángulo"/>
          <p:cNvSpPr/>
          <p:nvPr/>
        </p:nvSpPr>
        <p:spPr>
          <a:xfrm>
            <a:off x="784547" y="1259632"/>
            <a:ext cx="3292523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Solicitar al responsable de la Documentación la elaboración o modificación del Documento</a:t>
            </a:r>
          </a:p>
        </p:txBody>
      </p:sp>
      <p:sp>
        <p:nvSpPr>
          <p:cNvPr id="5" name="4 Rectángulo redondeado"/>
          <p:cNvSpPr/>
          <p:nvPr/>
        </p:nvSpPr>
        <p:spPr>
          <a:xfrm>
            <a:off x="764704" y="749663"/>
            <a:ext cx="3312368" cy="36004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Determinar  la necesidad de crear o modificar un documento </a:t>
            </a:r>
          </a:p>
        </p:txBody>
      </p:sp>
      <p:cxnSp>
        <p:nvCxnSpPr>
          <p:cNvPr id="6" name="5 Conector recto de flecha"/>
          <p:cNvCxnSpPr>
            <a:stCxn id="5" idx="2"/>
            <a:endCxn id="3" idx="0"/>
          </p:cNvCxnSpPr>
          <p:nvPr/>
        </p:nvCxnSpPr>
        <p:spPr>
          <a:xfrm>
            <a:off x="2420888" y="1109703"/>
            <a:ext cx="9921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6 Documento"/>
          <p:cNvSpPr/>
          <p:nvPr/>
        </p:nvSpPr>
        <p:spPr>
          <a:xfrm>
            <a:off x="803598" y="3890824"/>
            <a:ext cx="3273474" cy="501647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Documento aprobado, codificado y actualizado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9" name="8 Conector recto de flecha"/>
          <p:cNvCxnSpPr>
            <a:stCxn id="3" idx="2"/>
          </p:cNvCxnSpPr>
          <p:nvPr/>
        </p:nvCxnSpPr>
        <p:spPr>
          <a:xfrm>
            <a:off x="2430809" y="1691680"/>
            <a:ext cx="9526" cy="50870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9 Conector recto de flecha"/>
          <p:cNvCxnSpPr>
            <a:stCxn id="7" idx="2"/>
            <a:endCxn id="48" idx="0"/>
          </p:cNvCxnSpPr>
          <p:nvPr/>
        </p:nvCxnSpPr>
        <p:spPr>
          <a:xfrm flipH="1">
            <a:off x="2440334" y="4359307"/>
            <a:ext cx="1" cy="17835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26 Decisión"/>
          <p:cNvSpPr/>
          <p:nvPr/>
        </p:nvSpPr>
        <p:spPr>
          <a:xfrm>
            <a:off x="1412775" y="1907704"/>
            <a:ext cx="2043227" cy="720081"/>
          </a:xfrm>
          <a:prstGeom prst="flowChartDecision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Solicitud viable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29" name="28 Conector recto de flecha"/>
          <p:cNvCxnSpPr>
            <a:stCxn id="27" idx="2"/>
            <a:endCxn id="34" idx="0"/>
          </p:cNvCxnSpPr>
          <p:nvPr/>
        </p:nvCxnSpPr>
        <p:spPr>
          <a:xfrm>
            <a:off x="2434389" y="2627785"/>
            <a:ext cx="5946" cy="31228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30 Conector angular"/>
          <p:cNvCxnSpPr>
            <a:stCxn id="27" idx="3"/>
            <a:endCxn id="3" idx="3"/>
          </p:cNvCxnSpPr>
          <p:nvPr/>
        </p:nvCxnSpPr>
        <p:spPr>
          <a:xfrm flipV="1">
            <a:off x="3456002" y="1475656"/>
            <a:ext cx="621068" cy="792089"/>
          </a:xfrm>
          <a:prstGeom prst="bentConnector3">
            <a:avLst>
              <a:gd name="adj1" fmla="val 136808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31 CuadroTexto"/>
          <p:cNvSpPr txBox="1"/>
          <p:nvPr/>
        </p:nvSpPr>
        <p:spPr>
          <a:xfrm>
            <a:off x="3591017" y="2015715"/>
            <a:ext cx="7020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no</a:t>
            </a:r>
            <a:endParaRPr lang="es-ES" b="1" dirty="0"/>
          </a:p>
        </p:txBody>
      </p:sp>
      <p:sp>
        <p:nvSpPr>
          <p:cNvPr id="33" name="32 CuadroTexto"/>
          <p:cNvSpPr txBox="1"/>
          <p:nvPr/>
        </p:nvSpPr>
        <p:spPr>
          <a:xfrm>
            <a:off x="2753924" y="2551129"/>
            <a:ext cx="7020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Si</a:t>
            </a:r>
            <a:endParaRPr lang="es-ES" b="1" dirty="0"/>
          </a:p>
        </p:txBody>
      </p:sp>
      <p:sp>
        <p:nvSpPr>
          <p:cNvPr id="34" name="33 Rectángulo"/>
          <p:cNvSpPr/>
          <p:nvPr/>
        </p:nvSpPr>
        <p:spPr>
          <a:xfrm>
            <a:off x="803598" y="2940067"/>
            <a:ext cx="3273474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Elaborar documento o ajuste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36" name="35 Rectángulo"/>
          <p:cNvSpPr/>
          <p:nvPr/>
        </p:nvSpPr>
        <p:spPr>
          <a:xfrm>
            <a:off x="803598" y="3419872"/>
            <a:ext cx="3273474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Entrega de documentos para revisión y aprobación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39" name="38 Conector recto de flecha"/>
          <p:cNvCxnSpPr>
            <a:stCxn id="34" idx="2"/>
            <a:endCxn id="36" idx="0"/>
          </p:cNvCxnSpPr>
          <p:nvPr/>
        </p:nvCxnSpPr>
        <p:spPr>
          <a:xfrm>
            <a:off x="2440335" y="3228099"/>
            <a:ext cx="0" cy="19177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40 Conector recto de flecha"/>
          <p:cNvCxnSpPr>
            <a:stCxn id="36" idx="2"/>
            <a:endCxn id="7" idx="0"/>
          </p:cNvCxnSpPr>
          <p:nvPr/>
        </p:nvCxnSpPr>
        <p:spPr>
          <a:xfrm>
            <a:off x="2440335" y="3707904"/>
            <a:ext cx="0" cy="18292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47 Rectángulo"/>
          <p:cNvSpPr/>
          <p:nvPr/>
        </p:nvSpPr>
        <p:spPr>
          <a:xfrm>
            <a:off x="803598" y="4537661"/>
            <a:ext cx="3273472" cy="41321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Determinar  y distribuir las Copias  del documento </a:t>
            </a:r>
            <a:r>
              <a:rPr lang="es-ES" sz="1100" b="1" dirty="0" smtClean="0">
                <a:solidFill>
                  <a:schemeClr val="tx1"/>
                </a:solidFill>
              </a:rPr>
              <a:t>actualizado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57" name="56 Rectángulo redondeado"/>
          <p:cNvSpPr/>
          <p:nvPr/>
        </p:nvSpPr>
        <p:spPr>
          <a:xfrm>
            <a:off x="803598" y="5148064"/>
            <a:ext cx="3273474" cy="36004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Socializar  la Versión actualizada del Documento a las personas que deban utilizarlo o conocerlo </a:t>
            </a:r>
          </a:p>
        </p:txBody>
      </p:sp>
      <p:cxnSp>
        <p:nvCxnSpPr>
          <p:cNvPr id="59" name="58 Conector recto de flecha"/>
          <p:cNvCxnSpPr>
            <a:stCxn id="48" idx="2"/>
            <a:endCxn id="57" idx="0"/>
          </p:cNvCxnSpPr>
          <p:nvPr/>
        </p:nvCxnSpPr>
        <p:spPr>
          <a:xfrm>
            <a:off x="2440334" y="4950874"/>
            <a:ext cx="1" cy="19719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85765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653136" y="395536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PEC-GC-P6</a:t>
            </a:r>
            <a:endParaRPr lang="es-ES" dirty="0"/>
          </a:p>
        </p:txBody>
      </p:sp>
      <p:sp>
        <p:nvSpPr>
          <p:cNvPr id="3" name="2 Rectángulo"/>
          <p:cNvSpPr/>
          <p:nvPr/>
        </p:nvSpPr>
        <p:spPr>
          <a:xfrm>
            <a:off x="764705" y="1259632"/>
            <a:ext cx="3307603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Acceso o recuperación</a:t>
            </a:r>
          </a:p>
        </p:txBody>
      </p:sp>
      <p:sp>
        <p:nvSpPr>
          <p:cNvPr id="5" name="4 Rectángulo redondeado"/>
          <p:cNvSpPr/>
          <p:nvPr/>
        </p:nvSpPr>
        <p:spPr>
          <a:xfrm>
            <a:off x="764704" y="749663"/>
            <a:ext cx="3312368" cy="36004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Diligenciamiento</a:t>
            </a:r>
          </a:p>
        </p:txBody>
      </p:sp>
      <p:cxnSp>
        <p:nvCxnSpPr>
          <p:cNvPr id="6" name="5 Conector recto de flecha"/>
          <p:cNvCxnSpPr>
            <a:stCxn id="5" idx="2"/>
            <a:endCxn id="3" idx="0"/>
          </p:cNvCxnSpPr>
          <p:nvPr/>
        </p:nvCxnSpPr>
        <p:spPr>
          <a:xfrm flipH="1">
            <a:off x="2418507" y="1109703"/>
            <a:ext cx="2381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6 Documento"/>
          <p:cNvSpPr/>
          <p:nvPr/>
        </p:nvSpPr>
        <p:spPr>
          <a:xfrm>
            <a:off x="764705" y="4716016"/>
            <a:ext cx="3307604" cy="501647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Elaborar </a:t>
            </a:r>
            <a:r>
              <a:rPr lang="es-ES" sz="1100" b="1" dirty="0">
                <a:solidFill>
                  <a:schemeClr val="tx1"/>
                </a:solidFill>
              </a:rPr>
              <a:t>los Registros</a:t>
            </a:r>
          </a:p>
        </p:txBody>
      </p:sp>
      <p:cxnSp>
        <p:nvCxnSpPr>
          <p:cNvPr id="8" name="7 Conector recto de flecha"/>
          <p:cNvCxnSpPr>
            <a:stCxn id="3" idx="2"/>
            <a:endCxn id="15" idx="0"/>
          </p:cNvCxnSpPr>
          <p:nvPr/>
        </p:nvCxnSpPr>
        <p:spPr>
          <a:xfrm flipH="1">
            <a:off x="2418506" y="1547664"/>
            <a:ext cx="1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14 Rectángulo"/>
          <p:cNvSpPr/>
          <p:nvPr/>
        </p:nvSpPr>
        <p:spPr>
          <a:xfrm>
            <a:off x="764704" y="1691680"/>
            <a:ext cx="3307604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 Conservación</a:t>
            </a:r>
          </a:p>
        </p:txBody>
      </p:sp>
      <p:sp>
        <p:nvSpPr>
          <p:cNvPr id="16" name="15 Rectángulo"/>
          <p:cNvSpPr/>
          <p:nvPr/>
        </p:nvSpPr>
        <p:spPr>
          <a:xfrm>
            <a:off x="764704" y="2123728"/>
            <a:ext cx="3307604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Actualización</a:t>
            </a:r>
          </a:p>
        </p:txBody>
      </p:sp>
      <p:cxnSp>
        <p:nvCxnSpPr>
          <p:cNvPr id="17" name="16 Conector recto de flecha"/>
          <p:cNvCxnSpPr>
            <a:stCxn id="15" idx="2"/>
            <a:endCxn id="16" idx="0"/>
          </p:cNvCxnSpPr>
          <p:nvPr/>
        </p:nvCxnSpPr>
        <p:spPr>
          <a:xfrm>
            <a:off x="2418506" y="1979712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18 Rectángulo"/>
          <p:cNvSpPr/>
          <p:nvPr/>
        </p:nvSpPr>
        <p:spPr>
          <a:xfrm>
            <a:off x="764704" y="2574611"/>
            <a:ext cx="3307604" cy="269197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Correcciones</a:t>
            </a:r>
          </a:p>
        </p:txBody>
      </p:sp>
      <p:sp>
        <p:nvSpPr>
          <p:cNvPr id="20" name="19 Rectángulo redondeado"/>
          <p:cNvSpPr/>
          <p:nvPr/>
        </p:nvSpPr>
        <p:spPr>
          <a:xfrm>
            <a:off x="764704" y="7668344"/>
            <a:ext cx="3312367" cy="36004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Disponer los Registros de Calidad en los diferentes procesos</a:t>
            </a:r>
          </a:p>
        </p:txBody>
      </p:sp>
      <p:cxnSp>
        <p:nvCxnSpPr>
          <p:cNvPr id="26" name="25 Conector recto de flecha"/>
          <p:cNvCxnSpPr>
            <a:stCxn id="16" idx="2"/>
            <a:endCxn id="19" idx="0"/>
          </p:cNvCxnSpPr>
          <p:nvPr/>
        </p:nvCxnSpPr>
        <p:spPr>
          <a:xfrm>
            <a:off x="2418506" y="2411760"/>
            <a:ext cx="0" cy="16285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26 Rectángulo"/>
          <p:cNvSpPr/>
          <p:nvPr/>
        </p:nvSpPr>
        <p:spPr>
          <a:xfrm>
            <a:off x="764704" y="2987824"/>
            <a:ext cx="3307604" cy="41321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Definir la documentación de cada proceso</a:t>
            </a:r>
            <a:endParaRPr lang="es-ES" sz="1100" b="1" dirty="0">
              <a:solidFill>
                <a:schemeClr val="tx1"/>
              </a:solidFill>
            </a:endParaRPr>
          </a:p>
        </p:txBody>
      </p:sp>
      <p:cxnSp>
        <p:nvCxnSpPr>
          <p:cNvPr id="29" name="28 Conector recto de flecha"/>
          <p:cNvCxnSpPr>
            <a:stCxn id="19" idx="2"/>
            <a:endCxn id="27" idx="0"/>
          </p:cNvCxnSpPr>
          <p:nvPr/>
        </p:nvCxnSpPr>
        <p:spPr>
          <a:xfrm>
            <a:off x="2418506" y="2843808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29 Rectángulo"/>
          <p:cNvSpPr/>
          <p:nvPr/>
        </p:nvSpPr>
        <p:spPr>
          <a:xfrm>
            <a:off x="764704" y="3582723"/>
            <a:ext cx="3307604" cy="41321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Identificar y Planificar el control de los Registros </a:t>
            </a:r>
          </a:p>
        </p:txBody>
      </p:sp>
      <p:cxnSp>
        <p:nvCxnSpPr>
          <p:cNvPr id="32" name="31 Conector recto de flecha"/>
          <p:cNvCxnSpPr>
            <a:stCxn id="27" idx="2"/>
            <a:endCxn id="30" idx="0"/>
          </p:cNvCxnSpPr>
          <p:nvPr/>
        </p:nvCxnSpPr>
        <p:spPr>
          <a:xfrm>
            <a:off x="2418506" y="3401037"/>
            <a:ext cx="0" cy="18168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32 Rectángulo"/>
          <p:cNvSpPr/>
          <p:nvPr/>
        </p:nvSpPr>
        <p:spPr>
          <a:xfrm>
            <a:off x="764704" y="4139952"/>
            <a:ext cx="3307604" cy="41321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Codificar los Registros y anotarlos </a:t>
            </a:r>
            <a:r>
              <a:rPr lang="es-ES" sz="1100" b="1" dirty="0" smtClean="0">
                <a:solidFill>
                  <a:schemeClr val="tx1"/>
                </a:solidFill>
              </a:rPr>
              <a:t> en </a:t>
            </a:r>
            <a:r>
              <a:rPr lang="es-ES" sz="1100" b="1" dirty="0">
                <a:solidFill>
                  <a:schemeClr val="tx1"/>
                </a:solidFill>
              </a:rPr>
              <a:t>el Listado Maestro de documentos y Registros </a:t>
            </a:r>
          </a:p>
        </p:txBody>
      </p:sp>
      <p:sp>
        <p:nvSpPr>
          <p:cNvPr id="35" name="34 Rectángulo"/>
          <p:cNvSpPr/>
          <p:nvPr/>
        </p:nvSpPr>
        <p:spPr>
          <a:xfrm>
            <a:off x="764705" y="5364088"/>
            <a:ext cx="3307604" cy="41321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Almacenar en cada puesto de trabajo </a:t>
            </a:r>
          </a:p>
        </p:txBody>
      </p:sp>
      <p:sp>
        <p:nvSpPr>
          <p:cNvPr id="36" name="35 Rectángulo"/>
          <p:cNvSpPr/>
          <p:nvPr/>
        </p:nvSpPr>
        <p:spPr>
          <a:xfrm>
            <a:off x="764705" y="5940152"/>
            <a:ext cx="3307604" cy="41321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Garantizar  la protección de los  Registros</a:t>
            </a:r>
          </a:p>
        </p:txBody>
      </p:sp>
      <p:sp>
        <p:nvSpPr>
          <p:cNvPr id="37" name="36 Rectángulo"/>
          <p:cNvSpPr/>
          <p:nvPr/>
        </p:nvSpPr>
        <p:spPr>
          <a:xfrm>
            <a:off x="764704" y="6516216"/>
            <a:ext cx="3312367" cy="41321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Garantizar  la </a:t>
            </a:r>
            <a:r>
              <a:rPr lang="es-ES" sz="1100" b="1" dirty="0" smtClean="0">
                <a:solidFill>
                  <a:schemeClr val="tx1"/>
                </a:solidFill>
              </a:rPr>
              <a:t>recuperación de </a:t>
            </a:r>
            <a:r>
              <a:rPr lang="es-ES" sz="1100" b="1" dirty="0">
                <a:solidFill>
                  <a:schemeClr val="tx1"/>
                </a:solidFill>
              </a:rPr>
              <a:t>los  Registros</a:t>
            </a:r>
          </a:p>
        </p:txBody>
      </p:sp>
      <p:cxnSp>
        <p:nvCxnSpPr>
          <p:cNvPr id="69" name="68 Conector recto de flecha"/>
          <p:cNvCxnSpPr>
            <a:stCxn id="30" idx="2"/>
            <a:endCxn id="33" idx="0"/>
          </p:cNvCxnSpPr>
          <p:nvPr/>
        </p:nvCxnSpPr>
        <p:spPr>
          <a:xfrm>
            <a:off x="2418506" y="3995936"/>
            <a:ext cx="0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72 Conector recto de flecha"/>
          <p:cNvCxnSpPr>
            <a:stCxn id="33" idx="2"/>
            <a:endCxn id="7" idx="0"/>
          </p:cNvCxnSpPr>
          <p:nvPr/>
        </p:nvCxnSpPr>
        <p:spPr>
          <a:xfrm>
            <a:off x="2418506" y="4553165"/>
            <a:ext cx="1" cy="16285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83 Conector recto de flecha"/>
          <p:cNvCxnSpPr>
            <a:stCxn id="7" idx="2"/>
            <a:endCxn id="35" idx="0"/>
          </p:cNvCxnSpPr>
          <p:nvPr/>
        </p:nvCxnSpPr>
        <p:spPr>
          <a:xfrm>
            <a:off x="2418507" y="5184499"/>
            <a:ext cx="0" cy="17958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87 Conector recto de flecha"/>
          <p:cNvCxnSpPr>
            <a:stCxn id="35" idx="2"/>
            <a:endCxn id="36" idx="0"/>
          </p:cNvCxnSpPr>
          <p:nvPr/>
        </p:nvCxnSpPr>
        <p:spPr>
          <a:xfrm>
            <a:off x="2418507" y="5777301"/>
            <a:ext cx="0" cy="16285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91 Conector recto de flecha"/>
          <p:cNvCxnSpPr>
            <a:stCxn id="36" idx="2"/>
            <a:endCxn id="37" idx="0"/>
          </p:cNvCxnSpPr>
          <p:nvPr/>
        </p:nvCxnSpPr>
        <p:spPr>
          <a:xfrm>
            <a:off x="2418507" y="6353365"/>
            <a:ext cx="2381" cy="16285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93 Rectángulo"/>
          <p:cNvSpPr/>
          <p:nvPr/>
        </p:nvSpPr>
        <p:spPr>
          <a:xfrm>
            <a:off x="764705" y="7106968"/>
            <a:ext cx="3307604" cy="41321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Establecer el tiempo de Retención de los Registros,</a:t>
            </a:r>
          </a:p>
        </p:txBody>
      </p:sp>
      <p:cxnSp>
        <p:nvCxnSpPr>
          <p:cNvPr id="96" name="95 Conector recto de flecha"/>
          <p:cNvCxnSpPr>
            <a:stCxn id="37" idx="2"/>
            <a:endCxn id="94" idx="0"/>
          </p:cNvCxnSpPr>
          <p:nvPr/>
        </p:nvCxnSpPr>
        <p:spPr>
          <a:xfrm flipH="1">
            <a:off x="2418507" y="6929429"/>
            <a:ext cx="2381" cy="17753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97 Conector recto de flecha"/>
          <p:cNvCxnSpPr>
            <a:stCxn id="94" idx="2"/>
            <a:endCxn id="20" idx="0"/>
          </p:cNvCxnSpPr>
          <p:nvPr/>
        </p:nvCxnSpPr>
        <p:spPr>
          <a:xfrm>
            <a:off x="2418507" y="7520181"/>
            <a:ext cx="2381" cy="14816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85765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93096" y="395536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/>
              <a:t>PM-ADT-GF-SF-P1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148576555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93096" y="395536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PM-ADT-GF-SF-P2</a:t>
            </a:r>
            <a:endParaRPr lang="es-ES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749663"/>
            <a:ext cx="3312368" cy="36004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Definir la Política de Selección de medicamentos y Dispositivos médicos del HSJB.</a:t>
            </a:r>
          </a:p>
        </p:txBody>
      </p:sp>
      <p:sp>
        <p:nvSpPr>
          <p:cNvPr id="5" name="4 Rectángulo redondeado"/>
          <p:cNvSpPr/>
          <p:nvPr/>
        </p:nvSpPr>
        <p:spPr>
          <a:xfrm>
            <a:off x="764704" y="2843808"/>
            <a:ext cx="3312368" cy="180020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Definir y aprobar el LBM y DM.</a:t>
            </a:r>
          </a:p>
        </p:txBody>
      </p:sp>
      <p:sp>
        <p:nvSpPr>
          <p:cNvPr id="6" name="5 Rectángulo"/>
          <p:cNvSpPr/>
          <p:nvPr/>
        </p:nvSpPr>
        <p:spPr>
          <a:xfrm>
            <a:off x="764704" y="1331640"/>
            <a:ext cx="3312368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Establecer </a:t>
            </a:r>
            <a:r>
              <a:rPr lang="es-ES" sz="1100" b="1" dirty="0">
                <a:solidFill>
                  <a:schemeClr val="tx1"/>
                </a:solidFill>
              </a:rPr>
              <a:t>el método de selección de medicamentos y DM.</a:t>
            </a:r>
          </a:p>
        </p:txBody>
      </p:sp>
      <p:sp>
        <p:nvSpPr>
          <p:cNvPr id="7" name="6 Rectángulo"/>
          <p:cNvSpPr/>
          <p:nvPr/>
        </p:nvSpPr>
        <p:spPr>
          <a:xfrm>
            <a:off x="769469" y="1835696"/>
            <a:ext cx="3307603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Establecer la Periodicidad de revisión del Listado Básico de Medicamentos y DM.</a:t>
            </a:r>
          </a:p>
        </p:txBody>
      </p:sp>
      <p:sp>
        <p:nvSpPr>
          <p:cNvPr id="8" name="7 Rectángulo"/>
          <p:cNvSpPr/>
          <p:nvPr/>
        </p:nvSpPr>
        <p:spPr>
          <a:xfrm>
            <a:off x="764705" y="2339752"/>
            <a:ext cx="3312367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Establecer los mecanismos de inclusión y exclusión de medicamentos del LB.</a:t>
            </a:r>
          </a:p>
        </p:txBody>
      </p:sp>
      <p:cxnSp>
        <p:nvCxnSpPr>
          <p:cNvPr id="9" name="8 Conector recto de flecha"/>
          <p:cNvCxnSpPr>
            <a:stCxn id="3" idx="2"/>
            <a:endCxn id="6" idx="0"/>
          </p:cNvCxnSpPr>
          <p:nvPr/>
        </p:nvCxnSpPr>
        <p:spPr>
          <a:xfrm>
            <a:off x="2420888" y="1109703"/>
            <a:ext cx="0" cy="22193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 de flecha"/>
          <p:cNvCxnSpPr>
            <a:stCxn id="6" idx="2"/>
            <a:endCxn id="7" idx="0"/>
          </p:cNvCxnSpPr>
          <p:nvPr/>
        </p:nvCxnSpPr>
        <p:spPr>
          <a:xfrm>
            <a:off x="2420888" y="1619672"/>
            <a:ext cx="2383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12 Conector recto de flecha"/>
          <p:cNvCxnSpPr>
            <a:stCxn id="7" idx="2"/>
            <a:endCxn id="8" idx="0"/>
          </p:cNvCxnSpPr>
          <p:nvPr/>
        </p:nvCxnSpPr>
        <p:spPr>
          <a:xfrm flipH="1">
            <a:off x="2420889" y="2123728"/>
            <a:ext cx="2382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14 Conector recto de flecha"/>
          <p:cNvCxnSpPr>
            <a:stCxn id="8" idx="2"/>
            <a:endCxn id="5" idx="0"/>
          </p:cNvCxnSpPr>
          <p:nvPr/>
        </p:nvCxnSpPr>
        <p:spPr>
          <a:xfrm flipH="1">
            <a:off x="2420888" y="2627784"/>
            <a:ext cx="1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8098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4293096" y="395536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PM-ADT-GF-SF-P3</a:t>
            </a:r>
            <a:endParaRPr lang="es-ES" dirty="0"/>
          </a:p>
        </p:txBody>
      </p:sp>
      <p:sp>
        <p:nvSpPr>
          <p:cNvPr id="3" name="2 Rectángulo redondeado"/>
          <p:cNvSpPr/>
          <p:nvPr/>
        </p:nvSpPr>
        <p:spPr>
          <a:xfrm>
            <a:off x="764704" y="395536"/>
            <a:ext cx="3312368" cy="714167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 smtClean="0">
                <a:solidFill>
                  <a:schemeClr val="tx1"/>
                </a:solidFill>
              </a:rPr>
              <a:t>Cotizar </a:t>
            </a:r>
            <a:r>
              <a:rPr lang="es-ES" sz="1100" b="1" dirty="0">
                <a:solidFill>
                  <a:schemeClr val="tx1"/>
                </a:solidFill>
              </a:rPr>
              <a:t>los medicamentos de control especial y monopolio del </a:t>
            </a:r>
            <a:r>
              <a:rPr lang="es-ES" sz="1100" b="1" dirty="0" smtClean="0">
                <a:solidFill>
                  <a:schemeClr val="tx1"/>
                </a:solidFill>
              </a:rPr>
              <a:t>Estado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5" name="4 Rectángulo redondeado"/>
          <p:cNvSpPr/>
          <p:nvPr/>
        </p:nvSpPr>
        <p:spPr>
          <a:xfrm>
            <a:off x="764705" y="4283968"/>
            <a:ext cx="3312368" cy="396044"/>
          </a:xfrm>
          <a:prstGeom prst="roundRect">
            <a:avLst/>
          </a:prstGeom>
          <a:solidFill>
            <a:schemeClr val="bg1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Legalizar los documentos enviados por el proveedor para elaborar la orden de </a:t>
            </a:r>
            <a:r>
              <a:rPr lang="es-ES" sz="1100" b="1" dirty="0" smtClean="0">
                <a:solidFill>
                  <a:schemeClr val="tx1"/>
                </a:solidFill>
              </a:rPr>
              <a:t>pago.</a:t>
            </a:r>
            <a:endParaRPr lang="es-ES" sz="1100" b="1" dirty="0">
              <a:solidFill>
                <a:schemeClr val="tx1"/>
              </a:solidFill>
            </a:endParaRPr>
          </a:p>
        </p:txBody>
      </p:sp>
      <p:sp>
        <p:nvSpPr>
          <p:cNvPr id="6" name="5 Rectángulo"/>
          <p:cNvSpPr/>
          <p:nvPr/>
        </p:nvSpPr>
        <p:spPr>
          <a:xfrm>
            <a:off x="764704" y="1259632"/>
            <a:ext cx="3312368" cy="504056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Recepcionar las propuestas de cada uno de los proponentes y del Fondo nacional o Rotatorio de Estupefacientes</a:t>
            </a:r>
          </a:p>
        </p:txBody>
      </p:sp>
      <p:sp>
        <p:nvSpPr>
          <p:cNvPr id="7" name="6 Rectángulo"/>
          <p:cNvSpPr/>
          <p:nvPr/>
        </p:nvSpPr>
        <p:spPr>
          <a:xfrm>
            <a:off x="769469" y="1979712"/>
            <a:ext cx="3307603" cy="2880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Evaluar las propuestas de los proponentes y del FRE-FNE.</a:t>
            </a:r>
          </a:p>
        </p:txBody>
      </p:sp>
      <p:sp>
        <p:nvSpPr>
          <p:cNvPr id="8" name="7 Rectángulo"/>
          <p:cNvSpPr/>
          <p:nvPr/>
        </p:nvSpPr>
        <p:spPr>
          <a:xfrm>
            <a:off x="764705" y="2411760"/>
            <a:ext cx="3312367" cy="4332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Adjudicar la compra, contrato etc., al mejor proponente y al FRE-FNE.</a:t>
            </a:r>
          </a:p>
        </p:txBody>
      </p:sp>
      <p:cxnSp>
        <p:nvCxnSpPr>
          <p:cNvPr id="9" name="8 Conector recto de flecha"/>
          <p:cNvCxnSpPr>
            <a:stCxn id="3" idx="2"/>
            <a:endCxn id="6" idx="0"/>
          </p:cNvCxnSpPr>
          <p:nvPr/>
        </p:nvCxnSpPr>
        <p:spPr>
          <a:xfrm>
            <a:off x="2420888" y="1109703"/>
            <a:ext cx="0" cy="149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9 Conector recto de flecha"/>
          <p:cNvCxnSpPr>
            <a:stCxn id="6" idx="2"/>
            <a:endCxn id="7" idx="0"/>
          </p:cNvCxnSpPr>
          <p:nvPr/>
        </p:nvCxnSpPr>
        <p:spPr>
          <a:xfrm>
            <a:off x="2420888" y="1763688"/>
            <a:ext cx="2383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 de flecha"/>
          <p:cNvCxnSpPr>
            <a:stCxn id="7" idx="2"/>
            <a:endCxn id="8" idx="0"/>
          </p:cNvCxnSpPr>
          <p:nvPr/>
        </p:nvCxnSpPr>
        <p:spPr>
          <a:xfrm flipH="1">
            <a:off x="2420889" y="2267744"/>
            <a:ext cx="2382" cy="14401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11 Conector recto de flecha"/>
          <p:cNvCxnSpPr>
            <a:stCxn id="8" idx="2"/>
            <a:endCxn id="13" idx="0"/>
          </p:cNvCxnSpPr>
          <p:nvPr/>
        </p:nvCxnSpPr>
        <p:spPr>
          <a:xfrm flipH="1">
            <a:off x="2420888" y="2845012"/>
            <a:ext cx="1" cy="14281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12 Documento"/>
          <p:cNvSpPr/>
          <p:nvPr/>
        </p:nvSpPr>
        <p:spPr>
          <a:xfrm>
            <a:off x="764704" y="2987824"/>
            <a:ext cx="3312368" cy="501647"/>
          </a:xfrm>
          <a:prstGeom prst="flowChartDocumen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Elaborar la orden de pedido al proveedor seleccionado y al FRE-FNE</a:t>
            </a:r>
          </a:p>
        </p:txBody>
      </p:sp>
      <p:sp>
        <p:nvSpPr>
          <p:cNvPr id="22" name="21 Rectángulo"/>
          <p:cNvSpPr/>
          <p:nvPr/>
        </p:nvSpPr>
        <p:spPr>
          <a:xfrm>
            <a:off x="769727" y="3635896"/>
            <a:ext cx="3312367" cy="43204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b="1" dirty="0">
                <a:solidFill>
                  <a:schemeClr val="tx1"/>
                </a:solidFill>
              </a:rPr>
              <a:t>Recepcionar las facturas o remisiones que ha enviado el proveedor y el FRE -FNE.</a:t>
            </a:r>
          </a:p>
        </p:txBody>
      </p:sp>
      <p:cxnSp>
        <p:nvCxnSpPr>
          <p:cNvPr id="24" name="23 Conector recto de flecha"/>
          <p:cNvCxnSpPr>
            <a:stCxn id="22" idx="2"/>
            <a:endCxn id="5" idx="0"/>
          </p:cNvCxnSpPr>
          <p:nvPr/>
        </p:nvCxnSpPr>
        <p:spPr>
          <a:xfrm flipH="1">
            <a:off x="2420889" y="4067944"/>
            <a:ext cx="5022" cy="2160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25 Conector recto de flecha"/>
          <p:cNvCxnSpPr>
            <a:endCxn id="22" idx="0"/>
          </p:cNvCxnSpPr>
          <p:nvPr/>
        </p:nvCxnSpPr>
        <p:spPr>
          <a:xfrm>
            <a:off x="2420888" y="3384299"/>
            <a:ext cx="5023" cy="25159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8098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325</TotalTime>
  <Words>2394</Words>
  <Application>Microsoft Office PowerPoint</Application>
  <PresentationFormat>Carta (216 x 279 mm)</PresentationFormat>
  <Paragraphs>273</Paragraphs>
  <Slides>27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27</vt:i4>
      </vt:variant>
    </vt:vector>
  </HeadingPairs>
  <TitlesOfParts>
    <vt:vector size="28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Company>Luffi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Luffi</dc:creator>
  <cp:lastModifiedBy>Alejandra</cp:lastModifiedBy>
  <cp:revision>59</cp:revision>
  <dcterms:created xsi:type="dcterms:W3CDTF">2014-12-02T05:08:42Z</dcterms:created>
  <dcterms:modified xsi:type="dcterms:W3CDTF">2014-12-09T17:22:47Z</dcterms:modified>
</cp:coreProperties>
</file>

<file path=docProps/thumbnail.jpeg>
</file>